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31"/>
  </p:notesMasterIdLst>
  <p:sldIdLst>
    <p:sldId id="256" r:id="rId2"/>
    <p:sldId id="260" r:id="rId3"/>
    <p:sldId id="257" r:id="rId4"/>
    <p:sldId id="258" r:id="rId5"/>
    <p:sldId id="262" r:id="rId6"/>
    <p:sldId id="259" r:id="rId7"/>
    <p:sldId id="263" r:id="rId8"/>
    <p:sldId id="273" r:id="rId9"/>
    <p:sldId id="274" r:id="rId10"/>
    <p:sldId id="275" r:id="rId11"/>
    <p:sldId id="268" r:id="rId12"/>
    <p:sldId id="269" r:id="rId13"/>
    <p:sldId id="266" r:id="rId14"/>
    <p:sldId id="265" r:id="rId15"/>
    <p:sldId id="284" r:id="rId16"/>
    <p:sldId id="278" r:id="rId17"/>
    <p:sldId id="285" r:id="rId18"/>
    <p:sldId id="277" r:id="rId19"/>
    <p:sldId id="270" r:id="rId20"/>
    <p:sldId id="279" r:id="rId21"/>
    <p:sldId id="272" r:id="rId22"/>
    <p:sldId id="267" r:id="rId23"/>
    <p:sldId id="280" r:id="rId24"/>
    <p:sldId id="281" r:id="rId25"/>
    <p:sldId id="287" r:id="rId26"/>
    <p:sldId id="271" r:id="rId27"/>
    <p:sldId id="282" r:id="rId28"/>
    <p:sldId id="283"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3"/>
    <p:restoredTop sz="82787"/>
  </p:normalViewPr>
  <p:slideViewPr>
    <p:cSldViewPr snapToGrid="0" snapToObjects="1">
      <p:cViewPr varScale="1">
        <p:scale>
          <a:sx n="86" d="100"/>
          <a:sy n="86" d="100"/>
        </p:scale>
        <p:origin x="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9CBD7-1B7B-49F3-BE32-A0739FD23CD4}" type="doc">
      <dgm:prSet loTypeId="urn:microsoft.com/office/officeart/2005/8/layout/chevron1" loCatId="process" qsTypeId="urn:microsoft.com/office/officeart/2005/8/quickstyle/simple5" qsCatId="simple" csTypeId="urn:microsoft.com/office/officeart/2005/8/colors/colorful1" csCatId="colorful" phldr="1"/>
      <dgm:spPr/>
    </dgm:pt>
    <dgm:pt modelId="{0F464678-5BFE-40B1-8112-9C047995A725}">
      <dgm:prSet phldrT="[Text]"/>
      <dgm:spPr/>
      <dgm:t>
        <a:bodyPr/>
        <a:lstStyle/>
        <a:p>
          <a:r>
            <a:rPr lang="en-US"/>
            <a:t>Data</a:t>
          </a:r>
        </a:p>
      </dgm:t>
    </dgm:pt>
    <dgm:pt modelId="{D3DF004C-B60D-4058-8F4A-954FB8C27FC6}" type="parTrans" cxnId="{9C435493-84DE-40D9-858D-9511EADCA042}">
      <dgm:prSet/>
      <dgm:spPr/>
      <dgm:t>
        <a:bodyPr/>
        <a:lstStyle/>
        <a:p>
          <a:endParaRPr lang="en-US"/>
        </a:p>
      </dgm:t>
    </dgm:pt>
    <dgm:pt modelId="{AA5C1B4D-F48A-4AE5-97C5-641AD833EF3C}" type="sibTrans" cxnId="{9C435493-84DE-40D9-858D-9511EADCA042}">
      <dgm:prSet/>
      <dgm:spPr/>
      <dgm:t>
        <a:bodyPr/>
        <a:lstStyle/>
        <a:p>
          <a:endParaRPr lang="en-US"/>
        </a:p>
      </dgm:t>
    </dgm:pt>
    <dgm:pt modelId="{48B2CE39-24D2-4DDE-BEFF-AC5DD7E3706D}">
      <dgm:prSet phldrT="[Text]"/>
      <dgm:spPr/>
      <dgm:t>
        <a:bodyPr/>
        <a:lstStyle/>
        <a:p>
          <a:r>
            <a:rPr lang="en-US"/>
            <a:t>Model</a:t>
          </a:r>
        </a:p>
      </dgm:t>
    </dgm:pt>
    <dgm:pt modelId="{19BD43CC-2540-405F-A272-4EF5EA930CE6}" type="parTrans" cxnId="{AEF8BBF5-B4AD-44F3-BB96-AC48221D7C1D}">
      <dgm:prSet/>
      <dgm:spPr/>
      <dgm:t>
        <a:bodyPr/>
        <a:lstStyle/>
        <a:p>
          <a:endParaRPr lang="en-US"/>
        </a:p>
      </dgm:t>
    </dgm:pt>
    <dgm:pt modelId="{C6E24CCB-286A-44CF-BE66-D8CB33363E90}" type="sibTrans" cxnId="{AEF8BBF5-B4AD-44F3-BB96-AC48221D7C1D}">
      <dgm:prSet/>
      <dgm:spPr/>
      <dgm:t>
        <a:bodyPr/>
        <a:lstStyle/>
        <a:p>
          <a:endParaRPr lang="en-US"/>
        </a:p>
      </dgm:t>
    </dgm:pt>
    <dgm:pt modelId="{C03BDF7E-16E3-4C5A-866F-8B3FC757D8D1}">
      <dgm:prSet phldrT="[Text]"/>
      <dgm:spPr/>
      <dgm:t>
        <a:bodyPr/>
        <a:lstStyle/>
        <a:p>
          <a:r>
            <a:rPr lang="en-US"/>
            <a:t>Decisions</a:t>
          </a:r>
        </a:p>
      </dgm:t>
    </dgm:pt>
    <dgm:pt modelId="{D344CD36-FE0A-4D73-AC76-3D5CCCB629C9}" type="parTrans" cxnId="{4516B351-E407-4AA7-9170-7F0790142C0A}">
      <dgm:prSet/>
      <dgm:spPr/>
      <dgm:t>
        <a:bodyPr/>
        <a:lstStyle/>
        <a:p>
          <a:endParaRPr lang="en-US"/>
        </a:p>
      </dgm:t>
    </dgm:pt>
    <dgm:pt modelId="{3F4C7729-D3B5-4A33-8B00-4994683FD9BA}" type="sibTrans" cxnId="{4516B351-E407-4AA7-9170-7F0790142C0A}">
      <dgm:prSet/>
      <dgm:spPr/>
      <dgm:t>
        <a:bodyPr/>
        <a:lstStyle/>
        <a:p>
          <a:endParaRPr lang="en-US"/>
        </a:p>
      </dgm:t>
    </dgm:pt>
    <dgm:pt modelId="{FBA7821B-541F-469A-B116-E078DF05BD24}" type="pres">
      <dgm:prSet presAssocID="{AA29CBD7-1B7B-49F3-BE32-A0739FD23CD4}" presName="Name0" presStyleCnt="0">
        <dgm:presLayoutVars>
          <dgm:dir/>
          <dgm:animLvl val="lvl"/>
          <dgm:resizeHandles val="exact"/>
        </dgm:presLayoutVars>
      </dgm:prSet>
      <dgm:spPr/>
    </dgm:pt>
    <dgm:pt modelId="{AB8C8BF3-2C9B-40B6-901C-95438E4396BB}" type="pres">
      <dgm:prSet presAssocID="{0F464678-5BFE-40B1-8112-9C047995A725}" presName="parTxOnly" presStyleLbl="node1" presStyleIdx="0" presStyleCnt="3">
        <dgm:presLayoutVars>
          <dgm:chMax val="0"/>
          <dgm:chPref val="0"/>
          <dgm:bulletEnabled val="1"/>
        </dgm:presLayoutVars>
      </dgm:prSet>
      <dgm:spPr/>
    </dgm:pt>
    <dgm:pt modelId="{74A51BA2-C155-4DAB-ADFB-A5DA6274066E}" type="pres">
      <dgm:prSet presAssocID="{AA5C1B4D-F48A-4AE5-97C5-641AD833EF3C}" presName="parTxOnlySpace" presStyleCnt="0"/>
      <dgm:spPr/>
    </dgm:pt>
    <dgm:pt modelId="{9BA2D614-98F5-4620-B2EE-B1FD618A06FA}" type="pres">
      <dgm:prSet presAssocID="{48B2CE39-24D2-4DDE-BEFF-AC5DD7E3706D}" presName="parTxOnly" presStyleLbl="node1" presStyleIdx="1" presStyleCnt="3">
        <dgm:presLayoutVars>
          <dgm:chMax val="0"/>
          <dgm:chPref val="0"/>
          <dgm:bulletEnabled val="1"/>
        </dgm:presLayoutVars>
      </dgm:prSet>
      <dgm:spPr/>
    </dgm:pt>
    <dgm:pt modelId="{2946E8B9-5D0C-4B38-BC30-6849BF90A8AA}" type="pres">
      <dgm:prSet presAssocID="{C6E24CCB-286A-44CF-BE66-D8CB33363E90}" presName="parTxOnlySpace" presStyleCnt="0"/>
      <dgm:spPr/>
    </dgm:pt>
    <dgm:pt modelId="{1248F00C-0955-4401-BF4A-1DB6DC9D429F}" type="pres">
      <dgm:prSet presAssocID="{C03BDF7E-16E3-4C5A-866F-8B3FC757D8D1}" presName="parTxOnly" presStyleLbl="node1" presStyleIdx="2" presStyleCnt="3">
        <dgm:presLayoutVars>
          <dgm:chMax val="0"/>
          <dgm:chPref val="0"/>
          <dgm:bulletEnabled val="1"/>
        </dgm:presLayoutVars>
      </dgm:prSet>
      <dgm:spPr/>
    </dgm:pt>
  </dgm:ptLst>
  <dgm:cxnLst>
    <dgm:cxn modelId="{4516B351-E407-4AA7-9170-7F0790142C0A}" srcId="{AA29CBD7-1B7B-49F3-BE32-A0739FD23CD4}" destId="{C03BDF7E-16E3-4C5A-866F-8B3FC757D8D1}" srcOrd="2" destOrd="0" parTransId="{D344CD36-FE0A-4D73-AC76-3D5CCCB629C9}" sibTransId="{3F4C7729-D3B5-4A33-8B00-4994683FD9BA}"/>
    <dgm:cxn modelId="{C86E687B-2CFE-4087-AC1B-33E728DB3C1A}" type="presOf" srcId="{48B2CE39-24D2-4DDE-BEFF-AC5DD7E3706D}" destId="{9BA2D614-98F5-4620-B2EE-B1FD618A06FA}" srcOrd="0" destOrd="0" presId="urn:microsoft.com/office/officeart/2005/8/layout/chevron1"/>
    <dgm:cxn modelId="{9C435493-84DE-40D9-858D-9511EADCA042}" srcId="{AA29CBD7-1B7B-49F3-BE32-A0739FD23CD4}" destId="{0F464678-5BFE-40B1-8112-9C047995A725}" srcOrd="0" destOrd="0" parTransId="{D3DF004C-B60D-4058-8F4A-954FB8C27FC6}" sibTransId="{AA5C1B4D-F48A-4AE5-97C5-641AD833EF3C}"/>
    <dgm:cxn modelId="{02F23B9D-8CBE-4C9B-9B77-4128494D4BB0}" type="presOf" srcId="{C03BDF7E-16E3-4C5A-866F-8B3FC757D8D1}" destId="{1248F00C-0955-4401-BF4A-1DB6DC9D429F}" srcOrd="0" destOrd="0" presId="urn:microsoft.com/office/officeart/2005/8/layout/chevron1"/>
    <dgm:cxn modelId="{873FFA9D-3899-48BC-B5E8-97EE5A49D63D}" type="presOf" srcId="{AA29CBD7-1B7B-49F3-BE32-A0739FD23CD4}" destId="{FBA7821B-541F-469A-B116-E078DF05BD24}" srcOrd="0" destOrd="0" presId="urn:microsoft.com/office/officeart/2005/8/layout/chevron1"/>
    <dgm:cxn modelId="{A7023CD3-C88D-4F3A-BC1C-884DC347E3A5}" type="presOf" srcId="{0F464678-5BFE-40B1-8112-9C047995A725}" destId="{AB8C8BF3-2C9B-40B6-901C-95438E4396BB}" srcOrd="0" destOrd="0" presId="urn:microsoft.com/office/officeart/2005/8/layout/chevron1"/>
    <dgm:cxn modelId="{AEF8BBF5-B4AD-44F3-BB96-AC48221D7C1D}" srcId="{AA29CBD7-1B7B-49F3-BE32-A0739FD23CD4}" destId="{48B2CE39-24D2-4DDE-BEFF-AC5DD7E3706D}" srcOrd="1" destOrd="0" parTransId="{19BD43CC-2540-405F-A272-4EF5EA930CE6}" sibTransId="{C6E24CCB-286A-44CF-BE66-D8CB33363E90}"/>
    <dgm:cxn modelId="{72D99910-9112-4B0F-A4F7-E50C45174BAA}" type="presParOf" srcId="{FBA7821B-541F-469A-B116-E078DF05BD24}" destId="{AB8C8BF3-2C9B-40B6-901C-95438E4396BB}" srcOrd="0" destOrd="0" presId="urn:microsoft.com/office/officeart/2005/8/layout/chevron1"/>
    <dgm:cxn modelId="{1194CC6B-4C8F-430F-BE83-5002A63AB8BD}" type="presParOf" srcId="{FBA7821B-541F-469A-B116-E078DF05BD24}" destId="{74A51BA2-C155-4DAB-ADFB-A5DA6274066E}" srcOrd="1" destOrd="0" presId="urn:microsoft.com/office/officeart/2005/8/layout/chevron1"/>
    <dgm:cxn modelId="{93958A10-659A-48ED-AE30-B5F68F532A9D}" type="presParOf" srcId="{FBA7821B-541F-469A-B116-E078DF05BD24}" destId="{9BA2D614-98F5-4620-B2EE-B1FD618A06FA}" srcOrd="2" destOrd="0" presId="urn:microsoft.com/office/officeart/2005/8/layout/chevron1"/>
    <dgm:cxn modelId="{0E798EA8-7FD9-439E-88A1-613A3C7341E8}" type="presParOf" srcId="{FBA7821B-541F-469A-B116-E078DF05BD24}" destId="{2946E8B9-5D0C-4B38-BC30-6849BF90A8AA}" srcOrd="3" destOrd="0" presId="urn:microsoft.com/office/officeart/2005/8/layout/chevron1"/>
    <dgm:cxn modelId="{B2EB9B94-C5F8-441C-8DC0-16986CBFCE7B}" type="presParOf" srcId="{FBA7821B-541F-469A-B116-E078DF05BD24}" destId="{1248F00C-0955-4401-BF4A-1DB6DC9D42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C8BF3-2C9B-40B6-901C-95438E4396BB}">
      <dsp:nvSpPr>
        <dsp:cNvPr id="0" name=""/>
        <dsp:cNvSpPr/>
      </dsp:nvSpPr>
      <dsp:spPr>
        <a:xfrm>
          <a:off x="1196" y="634266"/>
          <a:ext cx="1458212" cy="583285"/>
        </a:xfrm>
        <a:prstGeom prst="chevron">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Data</a:t>
          </a:r>
        </a:p>
      </dsp:txBody>
      <dsp:txXfrm>
        <a:off x="292839" y="634266"/>
        <a:ext cx="874927" cy="583285"/>
      </dsp:txXfrm>
    </dsp:sp>
    <dsp:sp modelId="{9BA2D614-98F5-4620-B2EE-B1FD618A06FA}">
      <dsp:nvSpPr>
        <dsp:cNvPr id="0" name=""/>
        <dsp:cNvSpPr/>
      </dsp:nvSpPr>
      <dsp:spPr>
        <a:xfrm>
          <a:off x="1313588" y="634266"/>
          <a:ext cx="1458212" cy="583285"/>
        </a:xfrm>
        <a:prstGeom prst="chevron">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Model</a:t>
          </a:r>
        </a:p>
      </dsp:txBody>
      <dsp:txXfrm>
        <a:off x="1605231" y="634266"/>
        <a:ext cx="874927" cy="583285"/>
      </dsp:txXfrm>
    </dsp:sp>
    <dsp:sp modelId="{1248F00C-0955-4401-BF4A-1DB6DC9D429F}">
      <dsp:nvSpPr>
        <dsp:cNvPr id="0" name=""/>
        <dsp:cNvSpPr/>
      </dsp:nvSpPr>
      <dsp:spPr>
        <a:xfrm>
          <a:off x="2625980" y="634266"/>
          <a:ext cx="1458212" cy="583285"/>
        </a:xfrm>
        <a:prstGeom prst="chevron">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Decisions</a:t>
          </a:r>
        </a:p>
      </dsp:txBody>
      <dsp:txXfrm>
        <a:off x="2917623" y="634266"/>
        <a:ext cx="874927" cy="5832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1B874-BD45-9B4D-A1AC-8DAF6E6490F0}" type="datetimeFigureOut">
              <a:rPr lang="en-CN" smtClean="0"/>
              <a:t>2024/6/22</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7A968-E7B5-2E4F-B547-EB969D90425B}" type="slidenum">
              <a:rPr lang="en-CN" smtClean="0"/>
              <a:t>‹#›</a:t>
            </a:fld>
            <a:endParaRPr lang="en-CN"/>
          </a:p>
        </p:txBody>
      </p:sp>
    </p:spTree>
    <p:extLst>
      <p:ext uri="{BB962C8B-B14F-4D97-AF65-F5344CB8AC3E}">
        <p14:creationId xmlns:p14="http://schemas.microsoft.com/office/powerpoint/2010/main" val="250137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鼓励</a:t>
            </a:r>
            <a:r>
              <a:rPr lang="zh-CN" altLang="en-US" dirty="0"/>
              <a:t>：在日常生活中，工商业里，已至科学研究中，我们经常使用数学模型和电脑系统，以协助解决各种难题。这些模型与系统如何设计的呢，从发现问题，分析数据，建立模型，到编写程式，建立原型系统，并在实际环境中测试。这个过程是如何进行的呢？通过这个比赛，希望能够激发学生探索的热情，培养动手解决问题的能力。</a:t>
            </a:r>
            <a:endParaRPr lang="en-US" altLang="zh-CN" dirty="0"/>
          </a:p>
          <a:p>
            <a:endParaRPr lang="en-US" dirty="0"/>
          </a:p>
          <a:p>
            <a:r>
              <a:rPr lang="en-US" dirty="0" err="1"/>
              <a:t>数学与电脑</a:t>
            </a:r>
            <a:endParaRPr lang="en-US" dirty="0"/>
          </a:p>
          <a:p>
            <a:r>
              <a:rPr lang="zh-CN" altLang="en-US" dirty="0"/>
              <a:t>模型与优化</a:t>
            </a:r>
            <a:endParaRPr lang="en-CN" dirty="0"/>
          </a:p>
        </p:txBody>
      </p:sp>
      <p:sp>
        <p:nvSpPr>
          <p:cNvPr id="4" name="Slide Number Placeholder 3"/>
          <p:cNvSpPr>
            <a:spLocks noGrp="1"/>
          </p:cNvSpPr>
          <p:nvPr>
            <p:ph type="sldNum" sz="quarter" idx="5"/>
          </p:nvPr>
        </p:nvSpPr>
        <p:spPr/>
        <p:txBody>
          <a:bodyPr/>
          <a:lstStyle/>
          <a:p>
            <a:fld id="{60D7A968-E7B5-2E4F-B547-EB969D90425B}" type="slidenum">
              <a:rPr lang="en-CN" smtClean="0"/>
              <a:t>4</a:t>
            </a:fld>
            <a:endParaRPr lang="en-CN"/>
          </a:p>
        </p:txBody>
      </p:sp>
    </p:spTree>
    <p:extLst>
      <p:ext uri="{BB962C8B-B14F-4D97-AF65-F5344CB8AC3E}">
        <p14:creationId xmlns:p14="http://schemas.microsoft.com/office/powerpoint/2010/main" val="215249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看比赛细则</a:t>
            </a:r>
          </a:p>
          <a:p>
            <a:endParaRPr lang="en-CN" dirty="0"/>
          </a:p>
        </p:txBody>
      </p:sp>
      <p:sp>
        <p:nvSpPr>
          <p:cNvPr id="4" name="Slide Number Placeholder 3"/>
          <p:cNvSpPr>
            <a:spLocks noGrp="1"/>
          </p:cNvSpPr>
          <p:nvPr>
            <p:ph type="sldNum" sz="quarter" idx="5"/>
          </p:nvPr>
        </p:nvSpPr>
        <p:spPr/>
        <p:txBody>
          <a:bodyPr/>
          <a:lstStyle/>
          <a:p>
            <a:fld id="{60D7A968-E7B5-2E4F-B547-EB969D90425B}" type="slidenum">
              <a:rPr lang="en-CN" smtClean="0"/>
              <a:t>5</a:t>
            </a:fld>
            <a:endParaRPr lang="en-CN"/>
          </a:p>
        </p:txBody>
      </p:sp>
    </p:spTree>
    <p:extLst>
      <p:ext uri="{BB962C8B-B14F-4D97-AF65-F5344CB8AC3E}">
        <p14:creationId xmlns:p14="http://schemas.microsoft.com/office/powerpoint/2010/main" val="343682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新的挑战与机遇</a:t>
            </a:r>
            <a:r>
              <a:rPr lang="zh-CN" altLang="en-US" dirty="0"/>
              <a:t>：三十多年来，香港经历了经济上的告诉增长，从一个劳动力密集型的经济体系发展成为金融、服务及制造业与投资和管理为主的国际中心。经济转型为工商业管理带来了新的问题与挑战。为了提高竞争力，企业管理与运作将更加依靠先进的资讯技术及科学的管理决策方法。</a:t>
            </a:r>
            <a:endParaRPr lang="en-US" altLang="zh-CN" dirty="0"/>
          </a:p>
          <a:p>
            <a:endParaRPr lang="en-US" altLang="zh-CN" dirty="0"/>
          </a:p>
          <a:p>
            <a:r>
              <a:rPr lang="en-US" altLang="zh-CN" b="0" i="0" u="none" strike="noStrike" dirty="0">
                <a:solidFill>
                  <a:srgbClr val="E2EEFF"/>
                </a:solidFill>
                <a:effectLst/>
                <a:latin typeface="Google Sans"/>
              </a:rPr>
              <a:t>SEEM</a:t>
            </a:r>
            <a:r>
              <a:rPr lang="zh-CN" altLang="en-US" b="0" i="0" u="none" strike="noStrike" dirty="0">
                <a:solidFill>
                  <a:srgbClr val="E2EEFF"/>
                </a:solidFill>
                <a:effectLst/>
                <a:latin typeface="Google Sans"/>
              </a:rPr>
              <a:t>：香港四大支柱产业，金融服務、旅遊、貿易及物流和專業及工商業支援服務。</a:t>
            </a:r>
            <a:endParaRPr lang="en-US" altLang="zh-CN" b="0" i="0" u="none" strike="noStrike" dirty="0">
              <a:solidFill>
                <a:srgbClr val="E2EEFF"/>
              </a:solidFill>
              <a:effectLst/>
              <a:latin typeface="Google Sans"/>
            </a:endParaRPr>
          </a:p>
          <a:p>
            <a:r>
              <a:rPr lang="zh-CN" altLang="en-US" b="0" i="0" u="none" strike="noStrike" dirty="0">
                <a:solidFill>
                  <a:srgbClr val="E2EEFF"/>
                </a:solidFill>
                <a:effectLst/>
                <a:latin typeface="Google Sans"/>
              </a:rPr>
              <a:t>医疗、一般商业管理及社会设施管理。尤其是第三产业和新兴的网购产业，也需要利用科技解决许多问题。</a:t>
            </a:r>
            <a:endParaRPr lang="en-US" altLang="zh-CN" b="0" i="0" u="none" strike="noStrike" dirty="0">
              <a:solidFill>
                <a:srgbClr val="E2EEFF"/>
              </a:solidFill>
              <a:effectLst/>
              <a:latin typeface="Google Sans"/>
            </a:endParaRPr>
          </a:p>
          <a:p>
            <a:endParaRPr lang="en-US" altLang="zh-CN" b="0" i="0" u="none" strike="noStrike" dirty="0">
              <a:solidFill>
                <a:srgbClr val="E2EEFF"/>
              </a:solidFill>
              <a:effectLst/>
              <a:latin typeface="Google Sans"/>
            </a:endParaRPr>
          </a:p>
          <a:p>
            <a:r>
              <a:rPr lang="en-US" altLang="zh-CN" b="0" i="0" u="none" strike="noStrike" dirty="0">
                <a:solidFill>
                  <a:srgbClr val="E2EEFF"/>
                </a:solidFill>
                <a:effectLst/>
                <a:latin typeface="Google Sans"/>
              </a:rPr>
              <a:t>FinTech</a:t>
            </a:r>
            <a:r>
              <a:rPr lang="zh-CN" altLang="en-US" b="0" i="0" u="none" strike="noStrike" dirty="0">
                <a:solidFill>
                  <a:srgbClr val="E2EEFF"/>
                </a:solidFill>
                <a:effectLst/>
                <a:latin typeface="Google Sans"/>
              </a:rPr>
              <a:t>：开设一系列新科目，包括金融基建、金融科技法律与监管、电子支付系统及电子货币科技、互联网金融、大数据与金融信息学。</a:t>
            </a:r>
            <a:endParaRPr lang="en-US" altLang="zh-CN" dirty="0"/>
          </a:p>
        </p:txBody>
      </p:sp>
      <p:sp>
        <p:nvSpPr>
          <p:cNvPr id="4" name="Slide Number Placeholder 3"/>
          <p:cNvSpPr>
            <a:spLocks noGrp="1"/>
          </p:cNvSpPr>
          <p:nvPr>
            <p:ph type="sldNum" sz="quarter" idx="5"/>
          </p:nvPr>
        </p:nvSpPr>
        <p:spPr/>
        <p:txBody>
          <a:bodyPr/>
          <a:lstStyle/>
          <a:p>
            <a:fld id="{60D7A968-E7B5-2E4F-B547-EB969D90425B}" type="slidenum">
              <a:rPr lang="en-CN" smtClean="0"/>
              <a:t>6</a:t>
            </a:fld>
            <a:endParaRPr lang="en-CN"/>
          </a:p>
        </p:txBody>
      </p:sp>
    </p:spTree>
    <p:extLst>
      <p:ext uri="{BB962C8B-B14F-4D97-AF65-F5344CB8AC3E}">
        <p14:creationId xmlns:p14="http://schemas.microsoft.com/office/powerpoint/2010/main" val="142310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0D7A968-E7B5-2E4F-B547-EB969D90425B}" type="slidenum">
              <a:rPr lang="en-CN" smtClean="0"/>
              <a:t>9</a:t>
            </a:fld>
            <a:endParaRPr lang="en-CN"/>
          </a:p>
        </p:txBody>
      </p:sp>
    </p:spTree>
    <p:extLst>
      <p:ext uri="{BB962C8B-B14F-4D97-AF65-F5344CB8AC3E}">
        <p14:creationId xmlns:p14="http://schemas.microsoft.com/office/powerpoint/2010/main" val="228668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导数</a:t>
            </a:r>
            <a:r>
              <a:rPr lang="zh-CN" altLang="en-US" dirty="0"/>
              <a:t>，</a:t>
            </a:r>
            <a:r>
              <a:rPr lang="en-US" altLang="zh-CN" dirty="0"/>
              <a:t>derivative</a:t>
            </a:r>
            <a:endParaRPr lang="en-CN" dirty="0"/>
          </a:p>
        </p:txBody>
      </p:sp>
      <p:sp>
        <p:nvSpPr>
          <p:cNvPr id="4" name="Slide Number Placeholder 3"/>
          <p:cNvSpPr>
            <a:spLocks noGrp="1"/>
          </p:cNvSpPr>
          <p:nvPr>
            <p:ph type="sldNum" sz="quarter" idx="5"/>
          </p:nvPr>
        </p:nvSpPr>
        <p:spPr/>
        <p:txBody>
          <a:bodyPr/>
          <a:lstStyle/>
          <a:p>
            <a:fld id="{60D7A968-E7B5-2E4F-B547-EB969D90425B}" type="slidenum">
              <a:rPr lang="en-CN" smtClean="0"/>
              <a:t>10</a:t>
            </a:fld>
            <a:endParaRPr lang="en-CN"/>
          </a:p>
        </p:txBody>
      </p:sp>
    </p:spTree>
    <p:extLst>
      <p:ext uri="{BB962C8B-B14F-4D97-AF65-F5344CB8AC3E}">
        <p14:creationId xmlns:p14="http://schemas.microsoft.com/office/powerpoint/2010/main" val="236062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变数</a:t>
            </a:r>
            <a:r>
              <a:rPr lang="zh-CN" altLang="en-US" dirty="0"/>
              <a:t>：果汁 </a:t>
            </a:r>
            <a:r>
              <a:rPr lang="en-US" altLang="zh-CN" dirty="0"/>
              <a:t>x</a:t>
            </a:r>
            <a:r>
              <a:rPr lang="zh-CN" altLang="en-US" dirty="0"/>
              <a:t>公升，茶</a:t>
            </a:r>
            <a:r>
              <a:rPr lang="en-US" altLang="zh-CN" dirty="0"/>
              <a:t>y</a:t>
            </a:r>
            <a:r>
              <a:rPr lang="zh-CN" altLang="en-US" dirty="0"/>
              <a:t>公升</a:t>
            </a:r>
            <a:endParaRPr lang="en-US" altLang="zh-CN" dirty="0"/>
          </a:p>
          <a:p>
            <a:r>
              <a:rPr lang="zh-CN" altLang="en-US" dirty="0"/>
              <a:t>限制：</a:t>
            </a:r>
            <a:endParaRPr lang="en-US" dirty="0"/>
          </a:p>
          <a:p>
            <a:r>
              <a:rPr lang="en-US" dirty="0"/>
              <a:t>M</a:t>
            </a:r>
            <a:r>
              <a:rPr lang="en-CN" dirty="0"/>
              <a:t>ax x+y</a:t>
            </a:r>
          </a:p>
        </p:txBody>
      </p:sp>
      <p:sp>
        <p:nvSpPr>
          <p:cNvPr id="4" name="Slide Number Placeholder 3"/>
          <p:cNvSpPr>
            <a:spLocks noGrp="1"/>
          </p:cNvSpPr>
          <p:nvPr>
            <p:ph type="sldNum" sz="quarter" idx="5"/>
          </p:nvPr>
        </p:nvSpPr>
        <p:spPr/>
        <p:txBody>
          <a:bodyPr/>
          <a:lstStyle/>
          <a:p>
            <a:fld id="{60D7A968-E7B5-2E4F-B547-EB969D90425B}" type="slidenum">
              <a:rPr lang="en-CN" smtClean="0"/>
              <a:t>14</a:t>
            </a:fld>
            <a:endParaRPr lang="en-CN"/>
          </a:p>
        </p:txBody>
      </p:sp>
    </p:spTree>
    <p:extLst>
      <p:ext uri="{BB962C8B-B14F-4D97-AF65-F5344CB8AC3E}">
        <p14:creationId xmlns:p14="http://schemas.microsoft.com/office/powerpoint/2010/main" val="23197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5A5808-3B61-48CC-92EF-85AC2E0DFA56}" type="datetime2">
              <a:rPr lang="en-US" smtClean="0"/>
              <a:t>Saturday, June 22,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6163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AE0C963C-C1DB-4AFD-9DDC-0691666BF49B}" type="datetime2">
              <a:rPr lang="en-US" smtClean="0"/>
              <a:pPr/>
              <a:t>Saturday, June 22, 2024</a:t>
            </a:fld>
            <a:endParaRPr lang="en-US" cap="all"/>
          </a:p>
        </p:txBody>
      </p:sp>
      <p:sp>
        <p:nvSpPr>
          <p:cNvPr id="6" name="Footer Placeholder 5"/>
          <p:cNvSpPr>
            <a:spLocks noGrp="1"/>
          </p:cNvSpPr>
          <p:nvPr>
            <p:ph type="ftr" sz="quarter" idx="11"/>
          </p:nvPr>
        </p:nvSpPr>
        <p:spPr>
          <a:xfrm>
            <a:off x="590396" y="6041362"/>
            <a:ext cx="3295413" cy="365125"/>
          </a:xfrm>
        </p:spPr>
        <p:txBody>
          <a:bodyPr/>
          <a:lstStyle/>
          <a:p>
            <a:pPr algn="l"/>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3054543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C963C-C1DB-4AFD-9DDC-0691666BF49B}" type="datetime2">
              <a:rPr lang="en-US" smtClean="0"/>
              <a:pPr/>
              <a:t>Saturday, June 22, 2024</a:t>
            </a:fld>
            <a:endParaRPr lang="en-US" cap="all"/>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16500046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Saturday, June 22, 2024</a:t>
            </a:fld>
            <a:endParaRPr lang="en-US" cap="all"/>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9599572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AE0C963C-C1DB-4AFD-9DDC-0691666BF49B}" type="datetime2">
              <a:rPr lang="en-US" smtClean="0"/>
              <a:pPr/>
              <a:t>Saturday, June 22, 2024</a:t>
            </a:fld>
            <a:endParaRPr lang="en-US" cap="all"/>
          </a:p>
        </p:txBody>
      </p:sp>
      <p:sp>
        <p:nvSpPr>
          <p:cNvPr id="3" name="Footer Placeholder 2"/>
          <p:cNvSpPr>
            <a:spLocks noGrp="1"/>
          </p:cNvSpPr>
          <p:nvPr>
            <p:ph type="ftr" sz="quarter" idx="11"/>
          </p:nvPr>
        </p:nvSpPr>
        <p:spPr/>
        <p:txBody>
          <a:bodyPr/>
          <a:lstStyle/>
          <a:p>
            <a:pPr algn="l"/>
            <a:endParaRPr lang="en-US"/>
          </a:p>
        </p:txBody>
      </p:sp>
      <p:sp>
        <p:nvSpPr>
          <p:cNvPr id="4" name="Slide Number Placeholder 3"/>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21259101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E98AF-4574-4509-BF7A-519ACD5BF826}" type="datetime2">
              <a:rPr lang="en-US" smtClean="0"/>
              <a:t>Saturday, June 22,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5751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97D4-9636-490F-85D0-E926C2B6F3B1}" type="datetime2">
              <a:rPr lang="en-US" smtClean="0"/>
              <a:t>Saturday, June 22,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2044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71007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AF3C6-0FD4-4939-991C-00DDE5C56815}" type="datetime2">
              <a:rPr lang="en-US" smtClean="0"/>
              <a:t>Saturday, June 22,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4300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07482-8128-47C6-A8DD-6452B0291CFF}" type="datetime2">
              <a:rPr lang="en-US" smtClean="0"/>
              <a:t>Saturday, June 22,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3305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903F25-275E-41DE-BE3B-EBF0DB49F9B1}" type="datetime2">
              <a:rPr lang="en-US" smtClean="0"/>
              <a:t>Saturday, June 22,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7000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75572-4A44-4171-84AA-64D42C8050A6}" type="datetime2">
              <a:rPr lang="en-US" smtClean="0"/>
              <a:t>Saturday, June 22,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2868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12E-528E-4FD5-9E9E-E15F1108F171}" type="datetime2">
              <a:rPr lang="en-US" smtClean="0"/>
              <a:t>Saturday, June 22,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510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6D862-A06D-436F-A92E-EBAAD50B6E50}" type="datetime2">
              <a:rPr lang="en-US" smtClean="0"/>
              <a:t>Saturday, June 22,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5990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E0B7D-2260-4809-8F0A-9E5F3E24F169}" type="datetime2">
              <a:rPr lang="en-US" smtClean="0"/>
              <a:t>Saturday, June 22,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9126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algn="l"/>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E0C963C-C1DB-4AFD-9DDC-0691666BF49B}" type="datetime2">
              <a:rPr lang="en-US" smtClean="0"/>
              <a:pPr/>
              <a:t>Saturday, June 22, 2024</a:t>
            </a:fld>
            <a:endParaRPr lang="en-US" cap="al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2397326781"/>
      </p:ext>
    </p:extLst>
  </p:cSld>
  <p:clrMap bg1="dk1" tx1="lt1" bg2="dk2" tx2="lt2" accent1="accent1" accent2="accent2" accent3="accent3" accent4="accent4" accent5="accent5" accent6="accent6" hlink="hlink" folHlink="folHlink"/>
  <p:sldLayoutIdLst>
    <p:sldLayoutId id="2147483776" r:id="rId1"/>
    <p:sldLayoutId id="2147483790"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0.png"/><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2.emf"/><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oleObject" Target="../embeddings/oleObject1.bin"/><Relationship Id="rId5" Type="http://schemas.openxmlformats.org/officeDocument/2006/relationships/image" Target="../media/image31.emf"/><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https://support.microsoft.com/en-us/office/load-the-solver-add-in-in-excel-612926fc-d53b-46b4-872c-e24772f078ca#OfficeVersion=Windows"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cosmo.se.cuhk.edu.hk/cosmo"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cosmo.se.cuhk.edu.hk/cosmo20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3.jpeg"/><Relationship Id="rId5" Type="http://schemas.openxmlformats.org/officeDocument/2006/relationships/diagramQuickStyle" Target="../diagrams/quickStyle1.xml"/><Relationship Id="rId15" Type="http://schemas.openxmlformats.org/officeDocument/2006/relationships/image" Target="../media/image14.png"/><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9FED1-2186-3ED9-7823-AE127D34E812}"/>
              </a:ext>
            </a:extLst>
          </p:cNvPr>
          <p:cNvPicPr>
            <a:picLocks noChangeAspect="1"/>
          </p:cNvPicPr>
          <p:nvPr/>
        </p:nvPicPr>
        <p:blipFill rotWithShape="1">
          <a:blip r:embed="rId2"/>
          <a:srcRect l="9091" t="30897"/>
          <a:stretch/>
        </p:blipFill>
        <p:spPr>
          <a:xfrm>
            <a:off x="20" y="10"/>
            <a:ext cx="12191980" cy="6857989"/>
          </a:xfrm>
          <a:prstGeom prst="rect">
            <a:avLst/>
          </a:prstGeom>
        </p:spPr>
      </p:pic>
      <p:sp>
        <p:nvSpPr>
          <p:cNvPr id="9" name="Freeform 6">
            <a:extLst>
              <a:ext uri="{FF2B5EF4-FFF2-40B4-BE49-F238E27FC236}">
                <a16:creationId xmlns:a16="http://schemas.microsoft.com/office/drawing/2014/main" id="{9D1A3D83-39F0-4366-BB12-3C5732003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29356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CN"/>
          </a:p>
        </p:txBody>
      </p:sp>
      <p:sp>
        <p:nvSpPr>
          <p:cNvPr id="2" name="Title 1">
            <a:extLst>
              <a:ext uri="{FF2B5EF4-FFF2-40B4-BE49-F238E27FC236}">
                <a16:creationId xmlns:a16="http://schemas.microsoft.com/office/drawing/2014/main" id="{679DE541-F25F-8546-8CAB-62EC7EE2CA0B}"/>
              </a:ext>
            </a:extLst>
          </p:cNvPr>
          <p:cNvSpPr>
            <a:spLocks noGrp="1"/>
          </p:cNvSpPr>
          <p:nvPr>
            <p:ph type="ctrTitle"/>
          </p:nvPr>
        </p:nvSpPr>
        <p:spPr>
          <a:xfrm>
            <a:off x="5723467" y="3251199"/>
            <a:ext cx="5706533" cy="1261823"/>
          </a:xfrm>
        </p:spPr>
        <p:txBody>
          <a:bodyPr>
            <a:normAutofit/>
          </a:bodyPr>
          <a:lstStyle/>
          <a:p>
            <a:r>
              <a:rPr lang="en-US" sz="4000" dirty="0"/>
              <a:t>COSMO 2024 </a:t>
            </a:r>
            <a:r>
              <a:rPr lang="en-US" sz="4000" dirty="0" err="1">
                <a:latin typeface="MingLiU_HKSCS" panose="02020500000000000000" pitchFamily="18" charset="-120"/>
                <a:ea typeface="MingLiU_HKSCS" panose="02020500000000000000" pitchFamily="18" charset="-120"/>
              </a:rPr>
              <a:t>學</a:t>
            </a:r>
            <a:r>
              <a:rPr lang="zh-TW" altLang="en-US" sz="4000" dirty="0">
                <a:latin typeface="MingLiU_HKSCS" panose="02020500000000000000" pitchFamily="18" charset="-120"/>
                <a:ea typeface="MingLiU_HKSCS" panose="02020500000000000000" pitchFamily="18" charset="-120"/>
              </a:rPr>
              <a:t>生講座</a:t>
            </a:r>
            <a:endParaRPr lang="en-US" sz="4000" dirty="0">
              <a:latin typeface="MingLiU_HKSCS" panose="02020500000000000000" pitchFamily="18" charset="-120"/>
              <a:ea typeface="MingLiU_HKSCS" panose="02020500000000000000" pitchFamily="18" charset="-120"/>
            </a:endParaRPr>
          </a:p>
        </p:txBody>
      </p:sp>
      <p:sp>
        <p:nvSpPr>
          <p:cNvPr id="3" name="Subtitle 2">
            <a:extLst>
              <a:ext uri="{FF2B5EF4-FFF2-40B4-BE49-F238E27FC236}">
                <a16:creationId xmlns:a16="http://schemas.microsoft.com/office/drawing/2014/main" id="{0B1BE764-CB84-9842-B4AD-FDAA99EF5F57}"/>
              </a:ext>
            </a:extLst>
          </p:cNvPr>
          <p:cNvSpPr>
            <a:spLocks noGrp="1"/>
          </p:cNvSpPr>
          <p:nvPr>
            <p:ph type="subTitle" idx="1"/>
          </p:nvPr>
        </p:nvSpPr>
        <p:spPr>
          <a:xfrm>
            <a:off x="5723467" y="5023945"/>
            <a:ext cx="5706534" cy="589456"/>
          </a:xfrm>
        </p:spPr>
        <p:txBody>
          <a:bodyPr>
            <a:normAutofit/>
          </a:bodyPr>
          <a:lstStyle/>
          <a:p>
            <a:r>
              <a:rPr lang="en-US" sz="2400" err="1">
                <a:latin typeface="MingLiU_HKSCS" panose="02020500000000000000" pitchFamily="18" charset="-120"/>
                <a:ea typeface="MingLiU_HKSCS" panose="02020500000000000000" pitchFamily="18" charset="-120"/>
              </a:rPr>
              <a:t>香</a:t>
            </a:r>
            <a:r>
              <a:rPr lang="zh-TW" altLang="en-US" sz="2400">
                <a:latin typeface="MingLiU_HKSCS" panose="02020500000000000000" pitchFamily="18" charset="-120"/>
                <a:ea typeface="MingLiU_HKSCS" panose="02020500000000000000" pitchFamily="18" charset="-120"/>
              </a:rPr>
              <a:t>港中文大學系統工程及工程管理學系</a:t>
            </a:r>
            <a:endParaRPr lang="en-US" altLang="zh-TW" sz="2400">
              <a:latin typeface="MingLiU_HKSCS" panose="02020500000000000000" pitchFamily="18" charset="-120"/>
              <a:ea typeface="MingLiU_HKSCS" panose="02020500000000000000" pitchFamily="18" charset="-120"/>
            </a:endParaRPr>
          </a:p>
        </p:txBody>
      </p:sp>
      <p:grpSp>
        <p:nvGrpSpPr>
          <p:cNvPr id="34" name="Group 33">
            <a:extLst>
              <a:ext uri="{FF2B5EF4-FFF2-40B4-BE49-F238E27FC236}">
                <a16:creationId xmlns:a16="http://schemas.microsoft.com/office/drawing/2014/main" id="{0DE444EB-2885-134B-B5B0-34D04BB10AF5}"/>
              </a:ext>
            </a:extLst>
          </p:cNvPr>
          <p:cNvGrpSpPr/>
          <p:nvPr/>
        </p:nvGrpSpPr>
        <p:grpSpPr>
          <a:xfrm>
            <a:off x="3446025" y="6257891"/>
            <a:ext cx="5299948" cy="577665"/>
            <a:chOff x="2004494" y="6028954"/>
            <a:chExt cx="7160133" cy="780415"/>
          </a:xfrm>
        </p:grpSpPr>
        <p:pic>
          <p:nvPicPr>
            <p:cNvPr id="36" name="Picture 35">
              <a:extLst>
                <a:ext uri="{FF2B5EF4-FFF2-40B4-BE49-F238E27FC236}">
                  <a16:creationId xmlns:a16="http://schemas.microsoft.com/office/drawing/2014/main" id="{6A12B57F-D946-A940-AF5E-7E350C6AA9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38" name="Picture 37">
              <a:extLst>
                <a:ext uri="{FF2B5EF4-FFF2-40B4-BE49-F238E27FC236}">
                  <a16:creationId xmlns:a16="http://schemas.microsoft.com/office/drawing/2014/main" id="{7CE8CD7D-C123-1549-8D10-72D2263AC4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40" name="Picture 39">
              <a:extLst>
                <a:ext uri="{FF2B5EF4-FFF2-40B4-BE49-F238E27FC236}">
                  <a16:creationId xmlns:a16="http://schemas.microsoft.com/office/drawing/2014/main" id="{4227E2BD-7BB2-AB44-9CDF-7D3F8A5836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152952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運籌學與優化問題</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007220"/>
                <a:ext cx="9966953" cy="3947531"/>
              </a:xfrm>
              <a:effectLst/>
            </p:spPr>
            <p:txBody>
              <a:bodyPr>
                <a:normAutofit/>
              </a:bodyPr>
              <a:lstStyle/>
              <a:p>
                <a:pPr marL="0" indent="0" algn="ctr">
                  <a:buNone/>
                </a:pPr>
                <a:endParaRPr lang="en-US" altLang="zh-TW" sz="1050"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例：假設物料成本為</a:t>
                </a:r>
                <a:r>
                  <a:rPr lang="en-US" altLang="zh-TW" dirty="0">
                    <a:latin typeface="MingLiU_HKSCS" panose="02020500000000000000" pitchFamily="18" charset="-120"/>
                    <a:ea typeface="MingLiU_HKSCS" panose="02020500000000000000" pitchFamily="18" charset="-120"/>
                  </a:rPr>
                  <a:t>$10/m</a:t>
                </a:r>
                <a:r>
                  <a:rPr lang="en-US" altLang="zh-TW" baseline="30000" dirty="0">
                    <a:latin typeface="MingLiU_HKSCS" panose="02020500000000000000" pitchFamily="18" charset="-120"/>
                    <a:ea typeface="MingLiU_HKSCS" panose="02020500000000000000" pitchFamily="18" charset="-120"/>
                  </a:rPr>
                  <a:t>2</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現在我們需要一個容量為 </a:t>
                </a:r>
                <a14:m>
                  <m:oMath xmlns:m="http://schemas.openxmlformats.org/officeDocument/2006/math">
                    <m:r>
                      <a:rPr lang="en-US" altLang="zh-TW" b="0" i="0" smtClean="0">
                        <a:latin typeface="Cambria Math" panose="02040503050406030204" pitchFamily="18" charset="0"/>
                        <a:ea typeface="MingLiU_HKSCS" panose="02020500000000000000" pitchFamily="18" charset="-120"/>
                      </a:rPr>
                      <m:t>10</m:t>
                    </m:r>
                    <m:r>
                      <m:rPr>
                        <m:sty m:val="p"/>
                      </m:rPr>
                      <a:rPr lang="en-US" altLang="zh-TW" b="0" i="1" smtClean="0">
                        <a:latin typeface="Cambria Math" panose="02040503050406030204" pitchFamily="18" charset="0"/>
                        <a:ea typeface="MingLiU_HKSCS" panose="02020500000000000000" pitchFamily="18" charset="-120"/>
                      </a:rPr>
                      <m:t>π</m:t>
                    </m:r>
                    <m:r>
                      <a:rPr lang="en-US" altLang="zh-TW" b="0" i="1" smtClean="0">
                        <a:latin typeface="Cambria Math" panose="02040503050406030204" pitchFamily="18" charset="0"/>
                        <a:ea typeface="MingLiU_HKSCS" panose="02020500000000000000" pitchFamily="18" charset="-120"/>
                      </a:rPr>
                      <m:t> </m:t>
                    </m:r>
                    <m:sSup>
                      <m:sSupPr>
                        <m:ctrlPr>
                          <a:rPr lang="en-US" altLang="zh-TW" b="0" i="1" smtClean="0">
                            <a:latin typeface="Cambria Math" panose="02040503050406030204" pitchFamily="18" charset="0"/>
                            <a:ea typeface="MingLiU_HKSCS" panose="02020500000000000000" pitchFamily="18" charset="-120"/>
                          </a:rPr>
                        </m:ctrlPr>
                      </m:sSupPr>
                      <m:e>
                        <m:r>
                          <a:rPr lang="en-US" altLang="zh-TW" b="0" i="1" smtClean="0">
                            <a:latin typeface="Cambria Math" panose="02040503050406030204" pitchFamily="18" charset="0"/>
                            <a:ea typeface="MingLiU_HKSCS" panose="02020500000000000000" pitchFamily="18" charset="-120"/>
                          </a:rPr>
                          <m:t>𝑚</m:t>
                        </m:r>
                      </m:e>
                      <m:sup>
                        <m:r>
                          <a:rPr lang="en-US" altLang="zh-TW" b="0" i="1" smtClean="0">
                            <a:latin typeface="Cambria Math" panose="02040503050406030204" pitchFamily="18" charset="0"/>
                            <a:ea typeface="MingLiU_HKSCS" panose="02020500000000000000" pitchFamily="18" charset="-120"/>
                          </a:rPr>
                          <m:t>3</m:t>
                        </m:r>
                      </m:sup>
                    </m:sSup>
                  </m:oMath>
                </a14:m>
                <a:r>
                  <a:rPr lang="en-US" altLang="zh-TW" b="0" dirty="0">
                    <a:latin typeface="MingLiU_HKSCS" panose="02020500000000000000" pitchFamily="18" charset="-120"/>
                    <a:ea typeface="MingLiU_HKSCS" panose="02020500000000000000" pitchFamily="18" charset="-120"/>
                  </a:rPr>
                  <a:t> </a:t>
                </a:r>
                <a:r>
                  <a:rPr lang="zh-TW" altLang="en-US" b="0" dirty="0">
                    <a:latin typeface="MingLiU_HKSCS" panose="02020500000000000000" pitchFamily="18" charset="-120"/>
                    <a:ea typeface="MingLiU_HKSCS" panose="02020500000000000000" pitchFamily="18" charset="-120"/>
                  </a:rPr>
                  <a:t>的</a:t>
                </a:r>
                <a:r>
                  <a:rPr lang="zh-TW" altLang="en-US" dirty="0">
                    <a:latin typeface="MingLiU_HKSCS" panose="02020500000000000000" pitchFamily="18" charset="-120"/>
                    <a:ea typeface="MingLiU_HKSCS" panose="02020500000000000000" pitchFamily="18" charset="-120"/>
                  </a:rPr>
                  <a:t>圓柱形罐頭，如何以</a:t>
                </a:r>
                <a:r>
                  <a:rPr lang="zh-TW" altLang="en-US" u="sng" dirty="0">
                    <a:latin typeface="MingLiU_HKSCS" panose="02020500000000000000" pitchFamily="18" charset="-120"/>
                    <a:ea typeface="MingLiU_HKSCS" panose="02020500000000000000" pitchFamily="18" charset="-120"/>
                  </a:rPr>
                  <a:t>最少成本設計</a:t>
                </a:r>
                <a:r>
                  <a:rPr lang="zh-TW" altLang="en-US" dirty="0">
                    <a:latin typeface="MingLiU_HKSCS" panose="02020500000000000000" pitchFamily="18" charset="-120"/>
                    <a:ea typeface="MingLiU_HKSCS" panose="02020500000000000000" pitchFamily="18" charset="-120"/>
                  </a:rPr>
                  <a:t>此圓柱形罐頭</a:t>
                </a:r>
                <a:r>
                  <a:rPr lang="en-US" altLang="zh-TW" dirty="0">
                    <a:latin typeface="MingLiU_HKSCS" panose="02020500000000000000" pitchFamily="18" charset="-120"/>
                    <a:ea typeface="MingLiU_HKSCS" panose="02020500000000000000" pitchFamily="18" charset="-120"/>
                  </a:rPr>
                  <a:t>? 										</a:t>
                </a:r>
                <a:endParaRPr lang="en-US" altLang="zh-TW" sz="1050" dirty="0">
                  <a:latin typeface="MingLiU_HKSCS" panose="02020500000000000000" pitchFamily="18" charset="-120"/>
                  <a:ea typeface="MingLiU_HKSCS" panose="02020500000000000000" pitchFamily="18" charset="-120"/>
                </a:endParaRPr>
              </a:p>
              <a:p>
                <a:endParaRPr lang="en-US" altLang="zh-TW" sz="1050" dirty="0">
                  <a:latin typeface="MingLiU_HKSCS" panose="02020500000000000000" pitchFamily="18" charset="-120"/>
                  <a:ea typeface="MingLiU_HKSCS" panose="02020500000000000000" pitchFamily="18" charset="-120"/>
                </a:endParaRPr>
              </a:p>
              <a:p>
                <a:endParaRPr lang="en-US" altLang="zh-TW" sz="1050" dirty="0">
                  <a:latin typeface="MingLiU_HKSCS" panose="02020500000000000000" pitchFamily="18" charset="-120"/>
                  <a:ea typeface="MingLiU_HKSCS" panose="02020500000000000000" pitchFamily="18" charset="-120"/>
                </a:endParaRPr>
              </a:p>
              <a:p>
                <a:pPr marL="0" indent="0">
                  <a:buNone/>
                </a:pPr>
                <a:r>
                  <a:rPr lang="zh-TW" altLang="en-US" u="sng" dirty="0">
                    <a:latin typeface="MingLiU_HKSCS" panose="02020500000000000000" pitchFamily="18" charset="-120"/>
                    <a:ea typeface="MingLiU_HKSCS" panose="02020500000000000000" pitchFamily="18" charset="-120"/>
                  </a:rPr>
                  <a:t>決策變量</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半徑</a:t>
                </a:r>
                <a:r>
                  <a:rPr lang="en-US" altLang="zh-TW" dirty="0">
                    <a:latin typeface="MingLiU_HKSCS" panose="02020500000000000000" pitchFamily="18" charset="-120"/>
                    <a:ea typeface="MingLiU_HKSCS" panose="02020500000000000000" pitchFamily="18" charset="-120"/>
                  </a:rPr>
                  <a:t> r, </a:t>
                </a:r>
                <a:r>
                  <a:rPr lang="zh-TW" altLang="en-US" dirty="0">
                    <a:latin typeface="MingLiU_HKSCS" panose="02020500000000000000" pitchFamily="18" charset="-120"/>
                    <a:ea typeface="MingLiU_HKSCS" panose="02020500000000000000" pitchFamily="18" charset="-120"/>
                  </a:rPr>
                  <a:t>高度</a:t>
                </a:r>
                <a:r>
                  <a:rPr lang="en-US" altLang="zh-TW" dirty="0">
                    <a:latin typeface="MingLiU_HKSCS" panose="02020500000000000000" pitchFamily="18" charset="-120"/>
                    <a:ea typeface="MingLiU_HKSCS" panose="02020500000000000000" pitchFamily="18" charset="-120"/>
                  </a:rPr>
                  <a:t> h</a:t>
                </a:r>
                <a:endParaRPr lang="en-US" altLang="zh-TW" dirty="0">
                  <a:ea typeface="MingLiU_HKSCS" panose="02020500000000000000" pitchFamily="18" charset="-120"/>
                </a:endParaRPr>
              </a:p>
              <a:p>
                <a:pPr marL="0" indent="0">
                  <a:buNone/>
                </a:pPr>
                <a:r>
                  <a:rPr lang="zh-TW" altLang="en-US" u="sng" dirty="0">
                    <a:ea typeface="MingLiU_HKSCS" panose="02020500000000000000" pitchFamily="18" charset="-120"/>
                  </a:rPr>
                  <a:t>約束</a:t>
                </a:r>
                <a:r>
                  <a:rPr lang="en-US" altLang="zh-TW" b="0" dirty="0">
                    <a:ea typeface="MingLiU_HKSCS" panose="02020500000000000000" pitchFamily="18" charset="-120"/>
                  </a:rPr>
                  <a:t>: </a:t>
                </a:r>
                <a14:m>
                  <m:oMath xmlns:m="http://schemas.openxmlformats.org/officeDocument/2006/math">
                    <m:r>
                      <a:rPr lang="zh-TW" altLang="en-US" b="0" i="1" dirty="0">
                        <a:latin typeface="Cambria Math" panose="02040503050406030204" pitchFamily="18" charset="0"/>
                        <a:ea typeface="MingLiU_HKSCS" panose="02020500000000000000" pitchFamily="18" charset="-120"/>
                      </a:rPr>
                      <m:t>容</m:t>
                    </m:r>
                    <m:r>
                      <a:rPr lang="zh-TW" altLang="en-US" b="0" i="1" dirty="0" smtClean="0">
                        <a:latin typeface="Cambria Math" panose="02040503050406030204" pitchFamily="18" charset="0"/>
                        <a:ea typeface="MingLiU_HKSCS" panose="02020500000000000000" pitchFamily="18" charset="-120"/>
                      </a:rPr>
                      <m:t>量</m:t>
                    </m:r>
                    <m:r>
                      <a:rPr lang="en-US" altLang="zh-TW" b="0" i="1" dirty="0" smtClean="0">
                        <a:latin typeface="Cambria Math" panose="02040503050406030204" pitchFamily="18" charset="0"/>
                        <a:ea typeface="MingLiU_HKSCS" panose="02020500000000000000" pitchFamily="18" charset="-120"/>
                      </a:rPr>
                      <m:t>=10 </m:t>
                    </m:r>
                    <m:r>
                      <a:rPr lang="en-US" altLang="zh-TW" b="0" i="1" dirty="0" smtClean="0">
                        <a:latin typeface="Cambria Math" panose="02040503050406030204" pitchFamily="18" charset="0"/>
                        <a:ea typeface="MingLiU_HKSCS" panose="02020500000000000000" pitchFamily="18" charset="-120"/>
                      </a:rPr>
                      <m:t>𝜋</m:t>
                    </m:r>
                    <m:r>
                      <a:rPr lang="en-US" altLang="zh-TW" b="0" i="1" dirty="0" smtClean="0">
                        <a:latin typeface="Cambria Math" panose="02040503050406030204" pitchFamily="18" charset="0"/>
                        <a:ea typeface="MingLiU_HKSCS" panose="02020500000000000000" pitchFamily="18" charset="-120"/>
                      </a:rPr>
                      <m:t>=</m:t>
                    </m:r>
                    <m:r>
                      <a:rPr lang="en-US" altLang="zh-TW" b="0" i="1" dirty="0" smtClean="0">
                        <a:latin typeface="Cambria Math" panose="02040503050406030204" pitchFamily="18" charset="0"/>
                        <a:ea typeface="MingLiU_HKSCS" panose="02020500000000000000" pitchFamily="18" charset="-120"/>
                      </a:rPr>
                      <m:t>𝜋</m:t>
                    </m:r>
                    <m:sSup>
                      <m:sSupPr>
                        <m:ctrlPr>
                          <a:rPr lang="en-US" altLang="zh-TW" b="0" i="1" dirty="0" smtClean="0">
                            <a:latin typeface="Cambria Math" panose="02040503050406030204" pitchFamily="18" charset="0"/>
                            <a:ea typeface="MingLiU_HKSCS" panose="02020500000000000000" pitchFamily="18" charset="-120"/>
                          </a:rPr>
                        </m:ctrlPr>
                      </m:sSupPr>
                      <m:e>
                        <m:r>
                          <a:rPr lang="en-US" altLang="zh-TW" b="0" i="1" dirty="0" smtClean="0">
                            <a:latin typeface="Cambria Math" panose="02040503050406030204" pitchFamily="18" charset="0"/>
                            <a:ea typeface="MingLiU_HKSCS" panose="02020500000000000000" pitchFamily="18" charset="-120"/>
                          </a:rPr>
                          <m:t>𝑟</m:t>
                        </m:r>
                      </m:e>
                      <m:sup>
                        <m:r>
                          <a:rPr lang="en-US" altLang="zh-TW" b="0" i="1" dirty="0" smtClean="0">
                            <a:latin typeface="Cambria Math" panose="02040503050406030204" pitchFamily="18" charset="0"/>
                            <a:ea typeface="MingLiU_HKSCS" panose="02020500000000000000" pitchFamily="18" charset="-120"/>
                          </a:rPr>
                          <m:t>2</m:t>
                        </m:r>
                      </m:sup>
                    </m:sSup>
                    <m:r>
                      <a:rPr lang="en-US" altLang="zh-TW" b="0" i="1" dirty="0" smtClean="0">
                        <a:latin typeface="Cambria Math" panose="02040503050406030204" pitchFamily="18" charset="0"/>
                        <a:ea typeface="MingLiU_HKSCS" panose="02020500000000000000" pitchFamily="18" charset="-120"/>
                      </a:rPr>
                      <m:t>h</m:t>
                    </m:r>
                  </m:oMath>
                </a14:m>
                <a:r>
                  <a:rPr lang="en-US" altLang="zh-TW" b="0" dirty="0">
                    <a:latin typeface="MingLiU_HKSCS" panose="02020500000000000000" pitchFamily="18" charset="-120"/>
                    <a:ea typeface="MingLiU_HKSCS" panose="02020500000000000000" pitchFamily="18" charset="-120"/>
                  </a:rPr>
                  <a:t> </a:t>
                </a:r>
                <a:r>
                  <a:rPr lang="zh-TW" altLang="en-US" b="0" dirty="0">
                    <a:latin typeface="MingLiU_HKSCS" panose="02020500000000000000" pitchFamily="18" charset="-120"/>
                    <a:ea typeface="MingLiU_HKSCS" panose="02020500000000000000" pitchFamily="18" charset="-120"/>
                  </a:rPr>
                  <a:t>故此</a:t>
                </a:r>
                <a:r>
                  <a:rPr lang="en-US" altLang="zh-TW" dirty="0">
                    <a:latin typeface="MingLiU_HKSCS" panose="02020500000000000000" pitchFamily="18" charset="-120"/>
                    <a:ea typeface="MingLiU_HKSCS" panose="02020500000000000000" pitchFamily="18" charset="-120"/>
                  </a:rPr>
                  <a:t> </a:t>
                </a:r>
                <a14:m>
                  <m:oMath xmlns:m="http://schemas.openxmlformats.org/officeDocument/2006/math">
                    <m:r>
                      <a:rPr lang="en-US" altLang="zh-TW" b="0" i="1" smtClean="0">
                        <a:latin typeface="Cambria Math" panose="02040503050406030204" pitchFamily="18" charset="0"/>
                        <a:ea typeface="MingLiU_HKSCS" panose="02020500000000000000" pitchFamily="18" charset="-120"/>
                      </a:rPr>
                      <m:t>10=</m:t>
                    </m:r>
                    <m:sSup>
                      <m:sSupPr>
                        <m:ctrlPr>
                          <a:rPr lang="en-US" altLang="zh-TW" b="0" i="1" smtClean="0">
                            <a:latin typeface="Cambria Math" panose="02040503050406030204" pitchFamily="18" charset="0"/>
                            <a:ea typeface="MingLiU_HKSCS" panose="02020500000000000000" pitchFamily="18" charset="-120"/>
                          </a:rPr>
                        </m:ctrlPr>
                      </m:sSupPr>
                      <m:e>
                        <m:r>
                          <a:rPr lang="en-US" altLang="zh-TW" b="0" i="1" smtClean="0">
                            <a:latin typeface="Cambria Math" panose="02040503050406030204" pitchFamily="18" charset="0"/>
                            <a:ea typeface="MingLiU_HKSCS" panose="02020500000000000000" pitchFamily="18" charset="-120"/>
                          </a:rPr>
                          <m:t>𝑟</m:t>
                        </m:r>
                      </m:e>
                      <m:sup>
                        <m:r>
                          <a:rPr lang="en-US" altLang="zh-TW" b="0" i="1" smtClean="0">
                            <a:latin typeface="Cambria Math" panose="02040503050406030204" pitchFamily="18" charset="0"/>
                            <a:ea typeface="MingLiU_HKSCS" panose="02020500000000000000" pitchFamily="18" charset="-120"/>
                          </a:rPr>
                          <m:t>2</m:t>
                        </m:r>
                      </m:sup>
                    </m:sSup>
                    <m:r>
                      <a:rPr lang="en-US" altLang="zh-TW" b="0" i="1" smtClean="0">
                        <a:latin typeface="Cambria Math" panose="02040503050406030204" pitchFamily="18" charset="0"/>
                        <a:ea typeface="MingLiU_HKSCS" panose="02020500000000000000" pitchFamily="18" charset="-120"/>
                      </a:rPr>
                      <m:t>h</m:t>
                    </m:r>
                  </m:oMath>
                </a14:m>
                <a:endParaRPr lang="en-US" altLang="zh-TW" b="0" dirty="0">
                  <a:latin typeface="MingLiU_HKSCS" panose="02020500000000000000" pitchFamily="18" charset="-120"/>
                  <a:ea typeface="MingLiU_HKSCS" panose="02020500000000000000" pitchFamily="18" charset="-120"/>
                </a:endParaRPr>
              </a:p>
              <a:p>
                <a:pPr marL="0" indent="0">
                  <a:buNone/>
                </a:pPr>
                <a:r>
                  <a:rPr lang="zh-TW" altLang="en-US" u="sng" dirty="0">
                    <a:latin typeface="MingLiU_HKSCS" panose="02020500000000000000" pitchFamily="18" charset="-120"/>
                    <a:ea typeface="MingLiU_HKSCS" panose="02020500000000000000" pitchFamily="18" charset="-120"/>
                  </a:rPr>
                  <a:t>目標</a:t>
                </a:r>
                <a:r>
                  <a:rPr lang="en-US" altLang="zh-TW" dirty="0">
                    <a:latin typeface="MingLiU_HKSCS" panose="02020500000000000000" pitchFamily="18" charset="-120"/>
                    <a:ea typeface="MingLiU_HKSCS" panose="02020500000000000000" pitchFamily="18" charset="-120"/>
                  </a:rPr>
                  <a:t>:</a:t>
                </a:r>
                <a14:m>
                  <m:oMath xmlns:m="http://schemas.openxmlformats.org/officeDocument/2006/math">
                    <m:r>
                      <a:rPr lang="zh-TW" altLang="en-US" i="1" dirty="0">
                        <a:latin typeface="Cambria Math" panose="02040503050406030204" pitchFamily="18" charset="0"/>
                        <a:ea typeface="MingLiU_HKSCS" panose="02020500000000000000" pitchFamily="18" charset="-120"/>
                      </a:rPr>
                      <m:t>最小化</m:t>
                    </m:r>
                  </m:oMath>
                </a14:m>
                <a:r>
                  <a:rPr lang="en-US" altLang="zh-TW" dirty="0">
                    <a:latin typeface="MingLiU_HKSCS" panose="02020500000000000000" pitchFamily="18" charset="-120"/>
                    <a:ea typeface="MingLiU_HKSCS" panose="02020500000000000000" pitchFamily="18" charset="-120"/>
                  </a:rPr>
                  <a:t> </a:t>
                </a:r>
                <a14:m>
                  <m:oMath xmlns:m="http://schemas.openxmlformats.org/officeDocument/2006/math">
                    <m:r>
                      <a:rPr lang="zh-TW" altLang="en-US" i="1" dirty="0">
                        <a:latin typeface="Cambria Math" panose="02040503050406030204" pitchFamily="18" charset="0"/>
                        <a:ea typeface="MingLiU_HKSCS" panose="02020500000000000000" pitchFamily="18" charset="-120"/>
                      </a:rPr>
                      <m:t>成</m:t>
                    </m:r>
                    <m:r>
                      <a:rPr lang="zh-TW" altLang="en-US" i="1" dirty="0" smtClean="0">
                        <a:latin typeface="Cambria Math" panose="02040503050406030204" pitchFamily="18" charset="0"/>
                        <a:ea typeface="MingLiU_HKSCS" panose="02020500000000000000" pitchFamily="18" charset="-120"/>
                      </a:rPr>
                      <m:t>本</m:t>
                    </m:r>
                    <m:r>
                      <a:rPr lang="en-US" altLang="zh-TW" b="0" i="1" dirty="0" smtClean="0">
                        <a:latin typeface="Cambria Math" panose="02040503050406030204" pitchFamily="18" charset="0"/>
                        <a:ea typeface="MingLiU_HKSCS" panose="02020500000000000000" pitchFamily="18" charset="-120"/>
                      </a:rPr>
                      <m:t>=10 </m:t>
                    </m:r>
                    <m:d>
                      <m:dPr>
                        <m:ctrlPr>
                          <a:rPr lang="en-US" altLang="zh-TW" b="0" i="1" dirty="0" smtClean="0">
                            <a:latin typeface="Cambria Math" panose="02040503050406030204" pitchFamily="18" charset="0"/>
                            <a:ea typeface="MingLiU_HKSCS" panose="02020500000000000000" pitchFamily="18" charset="-120"/>
                          </a:rPr>
                        </m:ctrlPr>
                      </m:dPr>
                      <m:e>
                        <m:r>
                          <a:rPr lang="en-US" altLang="zh-TW" b="0" i="1" dirty="0" smtClean="0">
                            <a:latin typeface="Cambria Math" panose="02040503050406030204" pitchFamily="18" charset="0"/>
                            <a:ea typeface="MingLiU_HKSCS" panose="02020500000000000000" pitchFamily="18" charset="-120"/>
                          </a:rPr>
                          <m:t>2</m:t>
                        </m:r>
                        <m:r>
                          <a:rPr lang="en-US" altLang="zh-TW" b="0" i="1" dirty="0" smtClean="0">
                            <a:latin typeface="Cambria Math" panose="02040503050406030204" pitchFamily="18" charset="0"/>
                            <a:ea typeface="MingLiU_HKSCS" panose="02020500000000000000" pitchFamily="18" charset="-120"/>
                          </a:rPr>
                          <m:t>𝜋</m:t>
                        </m:r>
                        <m:sSup>
                          <m:sSupPr>
                            <m:ctrlPr>
                              <a:rPr lang="en-US" altLang="zh-TW" b="0" i="1" dirty="0" smtClean="0">
                                <a:latin typeface="Cambria Math" panose="02040503050406030204" pitchFamily="18" charset="0"/>
                                <a:ea typeface="MingLiU_HKSCS" panose="02020500000000000000" pitchFamily="18" charset="-120"/>
                              </a:rPr>
                            </m:ctrlPr>
                          </m:sSupPr>
                          <m:e>
                            <m:r>
                              <a:rPr lang="en-US" altLang="zh-TW" b="0" i="1" dirty="0" smtClean="0">
                                <a:latin typeface="Cambria Math" panose="02040503050406030204" pitchFamily="18" charset="0"/>
                                <a:ea typeface="MingLiU_HKSCS" panose="02020500000000000000" pitchFamily="18" charset="-120"/>
                              </a:rPr>
                              <m:t>𝑟</m:t>
                            </m:r>
                          </m:e>
                          <m:sup>
                            <m:r>
                              <a:rPr lang="en-US" altLang="zh-TW" b="0" i="1" dirty="0" smtClean="0">
                                <a:latin typeface="Cambria Math" panose="02040503050406030204" pitchFamily="18" charset="0"/>
                                <a:ea typeface="MingLiU_HKSCS" panose="02020500000000000000" pitchFamily="18" charset="-120"/>
                              </a:rPr>
                              <m:t>2</m:t>
                            </m:r>
                          </m:sup>
                        </m:sSup>
                        <m:r>
                          <a:rPr lang="en-US" altLang="zh-TW" b="0" i="1" dirty="0" smtClean="0">
                            <a:latin typeface="Cambria Math" panose="02040503050406030204" pitchFamily="18" charset="0"/>
                            <a:ea typeface="MingLiU_HKSCS" panose="02020500000000000000" pitchFamily="18" charset="-120"/>
                          </a:rPr>
                          <m:t>+2</m:t>
                        </m:r>
                        <m:r>
                          <a:rPr lang="en-US" altLang="zh-TW" b="0" i="1" dirty="0" smtClean="0">
                            <a:latin typeface="Cambria Math" panose="02040503050406030204" pitchFamily="18" charset="0"/>
                            <a:ea typeface="MingLiU_HKSCS" panose="02020500000000000000" pitchFamily="18" charset="-120"/>
                          </a:rPr>
                          <m:t>𝜋</m:t>
                        </m:r>
                        <m:r>
                          <a:rPr lang="en-US" altLang="zh-TW" b="0" i="1" dirty="0" smtClean="0">
                            <a:latin typeface="Cambria Math" panose="02040503050406030204" pitchFamily="18" charset="0"/>
                            <a:ea typeface="MingLiU_HKSCS" panose="02020500000000000000" pitchFamily="18" charset="-120"/>
                          </a:rPr>
                          <m:t>𝑟h</m:t>
                        </m:r>
                      </m:e>
                    </m:d>
                  </m:oMath>
                </a14:m>
                <a:endParaRPr lang="en-US" altLang="zh-TW" b="0" dirty="0">
                  <a:latin typeface="MingLiU_HKSCS" panose="02020500000000000000" pitchFamily="18" charset="-120"/>
                  <a:ea typeface="MingLiU_HKSCS" panose="02020500000000000000" pitchFamily="18" charset="-120"/>
                </a:endParaRPr>
              </a:p>
              <a:p>
                <a:pPr marL="0" indent="0" algn="ctr">
                  <a:buNone/>
                </a:pPr>
                <a:endParaRPr lang="en-US" altLang="zh-TW" sz="1200" dirty="0">
                  <a:latin typeface="MingLiU_HKSCS" panose="02020500000000000000" pitchFamily="18" charset="-120"/>
                  <a:ea typeface="MingLiU_HKSCS" panose="02020500000000000000" pitchFamily="18" charset="-120"/>
                </a:endParaRPr>
              </a:p>
              <a:p>
                <a:pPr marL="0" indent="0" algn="r">
                  <a:buNone/>
                </a:pPr>
                <a:r>
                  <a:rPr lang="en-US" altLang="zh-TW" sz="1200" dirty="0">
                    <a:latin typeface="MingLiU_HKSCS" panose="02020500000000000000" pitchFamily="18" charset="-120"/>
                    <a:ea typeface="MingLiU_HKSCS" panose="02020500000000000000" pitchFamily="18" charset="-120"/>
                  </a:rPr>
                  <a:t>(Optional:</a:t>
                </a:r>
                <a:r>
                  <a:rPr lang="zh-TW" altLang="en-US" sz="1200" dirty="0">
                    <a:latin typeface="MingLiU_HKSCS" panose="02020500000000000000" pitchFamily="18" charset="-120"/>
                    <a:ea typeface="MingLiU_HKSCS" panose="02020500000000000000" pitchFamily="18" charset="-120"/>
                  </a:rPr>
                  <a:t>此問題可用微積分求解</a:t>
                </a:r>
                <a:r>
                  <a:rPr lang="en-US" altLang="zh-TW" sz="1200" dirty="0">
                    <a:latin typeface="MingLiU_HKSCS" panose="02020500000000000000" pitchFamily="18" charset="-120"/>
                    <a:ea typeface="MingLiU_HKSCS" panose="02020500000000000000" pitchFamily="18" charset="-120"/>
                  </a:rPr>
                  <a:t>)</a:t>
                </a:r>
              </a:p>
              <a:p>
                <a:pPr marL="0" indent="0">
                  <a:buNone/>
                </a:pPr>
                <a:endParaRPr lang="en-US" altLang="zh-TW" b="0"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1115732" y="2007220"/>
                <a:ext cx="9966953" cy="3947531"/>
              </a:xfrm>
              <a:blipFill>
                <a:blip r:embed="rId3"/>
                <a:stretch>
                  <a:fillRect l="-382" r="-127"/>
                </a:stretch>
              </a:blipFill>
              <a:effectLst/>
            </p:spPr>
            <p:txBody>
              <a:bodyPr/>
              <a:lstStyle/>
              <a:p>
                <a:r>
                  <a:rPr lang="en-CN">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4" name="Picture 3">
            <a:extLst>
              <a:ext uri="{FF2B5EF4-FFF2-40B4-BE49-F238E27FC236}">
                <a16:creationId xmlns:a16="http://schemas.microsoft.com/office/drawing/2014/main" id="{B602B7DD-5CFE-3840-AF89-876CAF2B0231}"/>
              </a:ext>
            </a:extLst>
          </p:cNvPr>
          <p:cNvPicPr>
            <a:picLocks noChangeAspect="1"/>
          </p:cNvPicPr>
          <p:nvPr/>
        </p:nvPicPr>
        <p:blipFill>
          <a:blip r:embed="rId7"/>
          <a:stretch>
            <a:fillRect/>
          </a:stretch>
        </p:blipFill>
        <p:spPr>
          <a:xfrm>
            <a:off x="6904544" y="3768523"/>
            <a:ext cx="3682857" cy="633357"/>
          </a:xfrm>
          <a:prstGeom prst="rect">
            <a:avLst/>
          </a:prstGeom>
        </p:spPr>
      </p:pic>
      <p:pic>
        <p:nvPicPr>
          <p:cNvPr id="14" name="Picture 13" descr="Rectangle&#10;&#10;Description automatically generated with medium confidence">
            <a:extLst>
              <a:ext uri="{FF2B5EF4-FFF2-40B4-BE49-F238E27FC236}">
                <a16:creationId xmlns:a16="http://schemas.microsoft.com/office/drawing/2014/main" id="{CAC4E0FD-5909-6D4A-9316-2EB23EB792FE}"/>
              </a:ext>
            </a:extLst>
          </p:cNvPr>
          <p:cNvPicPr>
            <a:picLocks noChangeAspect="1"/>
          </p:cNvPicPr>
          <p:nvPr/>
        </p:nvPicPr>
        <p:blipFill>
          <a:blip r:embed="rId8"/>
          <a:stretch>
            <a:fillRect/>
          </a:stretch>
        </p:blipFill>
        <p:spPr>
          <a:xfrm>
            <a:off x="8275944" y="191782"/>
            <a:ext cx="2398029" cy="2106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038861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
        <p:nvSpPr>
          <p:cNvPr id="14" name="Content Placeholder 2">
            <a:extLst>
              <a:ext uri="{FF2B5EF4-FFF2-40B4-BE49-F238E27FC236}">
                <a16:creationId xmlns:a16="http://schemas.microsoft.com/office/drawing/2014/main" id="{D18C93A4-4CA2-FB46-AE5B-1B3754D4D954}"/>
              </a:ext>
            </a:extLst>
          </p:cNvPr>
          <p:cNvSpPr txBox="1">
            <a:spLocks/>
          </p:cNvSpPr>
          <p:nvPr/>
        </p:nvSpPr>
        <p:spPr>
          <a:xfrm>
            <a:off x="810000" y="2093195"/>
            <a:ext cx="6709595" cy="3992246"/>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zh-TW" altLang="en-US" dirty="0">
                <a:latin typeface="MingLiU_HKSCS" panose="02020500000000000000" pitchFamily="18" charset="-120"/>
                <a:ea typeface="MingLiU_HKSCS" panose="02020500000000000000" pitchFamily="18" charset="-120"/>
              </a:rPr>
              <a:t>目標</a:t>
            </a:r>
            <a:r>
              <a:rPr lang="en-US" altLang="zh-TW" dirty="0">
                <a:latin typeface="MingLiU_HKSCS" panose="02020500000000000000" pitchFamily="18" charset="-120"/>
                <a:ea typeface="MingLiU_HKSCS" panose="02020500000000000000" pitchFamily="18" charset="-120"/>
              </a:rPr>
              <a:t>(Objective)</a:t>
            </a:r>
            <a:r>
              <a:rPr lang="zh-TW" altLang="en-US" dirty="0">
                <a:latin typeface="MingLiU_HKSCS" panose="02020500000000000000" pitchFamily="18" charset="-120"/>
                <a:ea typeface="MingLiU_HKSCS" panose="02020500000000000000" pitchFamily="18" charset="-120"/>
              </a:rPr>
              <a:t>，約束</a:t>
            </a:r>
            <a:r>
              <a:rPr lang="en-US" altLang="zh-TW" dirty="0">
                <a:latin typeface="MingLiU_HKSCS" panose="02020500000000000000" pitchFamily="18" charset="-120"/>
                <a:ea typeface="MingLiU_HKSCS" panose="02020500000000000000" pitchFamily="18" charset="-120"/>
              </a:rPr>
              <a:t>(Constraint)</a:t>
            </a:r>
            <a:r>
              <a:rPr lang="zh-TW" altLang="en-US" dirty="0">
                <a:latin typeface="MingLiU_HKSCS" panose="02020500000000000000" pitchFamily="18" charset="-120"/>
                <a:ea typeface="MingLiU_HKSCS" panose="02020500000000000000" pitchFamily="18" charset="-120"/>
              </a:rPr>
              <a:t>俱為線性函數</a:t>
            </a:r>
            <a:endParaRPr lang="en-US" altLang="zh-TW" dirty="0">
              <a:latin typeface="MingLiU_HKSCS" panose="02020500000000000000" pitchFamily="18" charset="-120"/>
              <a:ea typeface="MingLiU_HKSCS" panose="02020500000000000000" pitchFamily="18" charset="-120"/>
            </a:endParaRPr>
          </a:p>
          <a:p>
            <a:endParaRPr lang="en-US" dirty="0">
              <a:latin typeface="MingLiU_HKSCS" panose="02020500000000000000" pitchFamily="18" charset="-120"/>
              <a:ea typeface="MingLiU_HKSCS" panose="02020500000000000000" pitchFamily="18" charset="-120"/>
            </a:endParaRPr>
          </a:p>
          <a:p>
            <a:r>
              <a:rPr lang="en-US" u="sng"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a:t>
            </a:r>
            <a:r>
              <a:rPr lang="zh-TW" altLang="en-US" dirty="0"/>
              <a:t>小明上廣州、探親友、過新年。小明明天就回香港，他希望可在今天買到手信給香港的親戚好友，亦希望在廣州遊玩。</a:t>
            </a:r>
            <a:endParaRPr lang="en-US" altLang="zh-TW" dirty="0"/>
          </a:p>
          <a:p>
            <a:r>
              <a:rPr lang="zh-TW" altLang="en-US" dirty="0"/>
              <a:t>買手信時，他希望購到大約為</a:t>
            </a:r>
            <a:r>
              <a:rPr lang="en-US" dirty="0"/>
              <a:t>100</a:t>
            </a:r>
            <a:r>
              <a:rPr lang="zh-TW" altLang="en-US" dirty="0"/>
              <a:t>元的手信，預計半小時定能買到一件稱心的手信。另一方面，遊玩的價錢大約為每小時</a:t>
            </a:r>
            <a:r>
              <a:rPr lang="en-US" dirty="0"/>
              <a:t>40</a:t>
            </a:r>
            <a:r>
              <a:rPr lang="zh-TW" altLang="en-US" dirty="0"/>
              <a:t>元，但他的媽媽只許他最多遊玩</a:t>
            </a:r>
            <a:r>
              <a:rPr lang="en-US" dirty="0"/>
              <a:t>3</a:t>
            </a:r>
            <a:r>
              <a:rPr lang="zh-TW" altLang="en-US" dirty="0"/>
              <a:t>小時。如果小明買到一件手信跟遊玩一小時同樣開心，他應該如何善用今天餘下的</a:t>
            </a:r>
            <a:r>
              <a:rPr lang="en-US" dirty="0"/>
              <a:t>4</a:t>
            </a:r>
            <a:r>
              <a:rPr lang="zh-TW" altLang="en-US" dirty="0"/>
              <a:t>小時，令自己最開心呢？假設小明有</a:t>
            </a:r>
            <a:r>
              <a:rPr lang="en-US" dirty="0"/>
              <a:t>400</a:t>
            </a:r>
            <a:r>
              <a:rPr lang="zh-TW" altLang="en-US" dirty="0"/>
              <a:t>元。</a:t>
            </a:r>
            <a:endParaRPr lang="en-US" dirty="0"/>
          </a:p>
          <a:p>
            <a:endParaRPr lang="en-US" dirty="0"/>
          </a:p>
        </p:txBody>
      </p:sp>
    </p:spTree>
    <p:extLst>
      <p:ext uri="{BB962C8B-B14F-4D97-AF65-F5344CB8AC3E}">
        <p14:creationId xmlns:p14="http://schemas.microsoft.com/office/powerpoint/2010/main" val="9228497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810000" y="2093195"/>
            <a:ext cx="6709595" cy="3992246"/>
          </a:xfrm>
          <a:effectLst/>
        </p:spPr>
        <p:txBody>
          <a:bodyPr>
            <a:normAutofit/>
          </a:bodyPr>
          <a:lstStyle/>
          <a:p>
            <a:r>
              <a:rPr lang="en-US" dirty="0">
                <a:latin typeface="MingLiU_HKSCS" panose="02020500000000000000" pitchFamily="18" charset="-120"/>
                <a:ea typeface="MingLiU_HKSCS" panose="02020500000000000000" pitchFamily="18" charset="-120"/>
              </a:rPr>
              <a:t>例1</a:t>
            </a:r>
            <a:r>
              <a:rPr lang="zh-TW" altLang="en-US" dirty="0">
                <a:latin typeface="MingLiU_HKSCS" panose="02020500000000000000" pitchFamily="18" charset="-120"/>
                <a:ea typeface="MingLiU_HKSCS" panose="02020500000000000000" pitchFamily="18" charset="-120"/>
              </a:rPr>
              <a:t>：</a:t>
            </a:r>
            <a:r>
              <a:rPr lang="zh-TW" altLang="en-US" dirty="0"/>
              <a:t>小明上廣州、探親友、過新年。小明明天就回香港，他希望可在今天買到手信給香港的親戚好友，亦希望在廣州遊玩。</a:t>
            </a:r>
            <a:endParaRPr lang="en-US" altLang="zh-TW" dirty="0"/>
          </a:p>
          <a:p>
            <a:r>
              <a:rPr lang="zh-TW" altLang="en-US" dirty="0"/>
              <a:t>買手信時，他希望購到大約為</a:t>
            </a:r>
            <a:r>
              <a:rPr lang="en-US" dirty="0"/>
              <a:t>100</a:t>
            </a:r>
            <a:r>
              <a:rPr lang="zh-TW" altLang="en-US" dirty="0"/>
              <a:t>元的手信，預計半小時定能買到一件稱心的手信。另一方面，遊玩的價錢大約為每小時</a:t>
            </a:r>
            <a:r>
              <a:rPr lang="en-US" dirty="0"/>
              <a:t>40</a:t>
            </a:r>
            <a:r>
              <a:rPr lang="zh-TW" altLang="en-US" dirty="0"/>
              <a:t>元，但他的媽媽只許他最多遊玩</a:t>
            </a:r>
            <a:r>
              <a:rPr lang="en-US" dirty="0"/>
              <a:t>3</a:t>
            </a:r>
            <a:r>
              <a:rPr lang="zh-TW" altLang="en-US" dirty="0"/>
              <a:t>小時。如果小明買到一件手信跟遊玩一小時同樣開心，他應該如何善用今天餘下的</a:t>
            </a:r>
            <a:r>
              <a:rPr lang="en-US" dirty="0"/>
              <a:t>4</a:t>
            </a:r>
            <a:r>
              <a:rPr lang="zh-TW" altLang="en-US" dirty="0"/>
              <a:t>小時，令自己最開心呢？假設小明有</a:t>
            </a:r>
            <a:r>
              <a:rPr lang="en-US" dirty="0"/>
              <a:t>400</a:t>
            </a:r>
            <a:r>
              <a:rPr lang="zh-TW" altLang="en-US" dirty="0"/>
              <a:t>元。</a:t>
            </a:r>
            <a:endParaRPr lang="en-US" dirty="0"/>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49" name="Picture 48">
            <a:extLst>
              <a:ext uri="{FF2B5EF4-FFF2-40B4-BE49-F238E27FC236}">
                <a16:creationId xmlns:a16="http://schemas.microsoft.com/office/drawing/2014/main" id="{7B794197-8D18-614B-8ED8-E3C74987E7D4}"/>
              </a:ext>
            </a:extLst>
          </p:cNvPr>
          <p:cNvPicPr>
            <a:picLocks noChangeAspect="1"/>
          </p:cNvPicPr>
          <p:nvPr/>
        </p:nvPicPr>
        <p:blipFill>
          <a:blip r:embed="rId5"/>
          <a:stretch>
            <a:fillRect/>
          </a:stretch>
        </p:blipFill>
        <p:spPr>
          <a:xfrm>
            <a:off x="7886080" y="1961216"/>
            <a:ext cx="3302342" cy="4124225"/>
          </a:xfrm>
          <a:prstGeom prst="rect">
            <a:avLst/>
          </a:prstGeom>
        </p:spPr>
      </p:pic>
    </p:spTree>
    <p:extLst>
      <p:ext uri="{BB962C8B-B14F-4D97-AF65-F5344CB8AC3E}">
        <p14:creationId xmlns:p14="http://schemas.microsoft.com/office/powerpoint/2010/main" val="30171037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Content Placeholder 3">
            <a:extLst>
              <a:ext uri="{FF2B5EF4-FFF2-40B4-BE49-F238E27FC236}">
                <a16:creationId xmlns:a16="http://schemas.microsoft.com/office/drawing/2014/main" id="{1A8F1E37-D539-004C-8EE9-C4FB4E202D82}"/>
              </a:ext>
            </a:extLst>
          </p:cNvPr>
          <p:cNvPicPr>
            <a:picLocks noGrp="1" noChangeAspect="1"/>
          </p:cNvPicPr>
          <p:nvPr>
            <p:ph idx="1"/>
          </p:nvPr>
        </p:nvPicPr>
        <p:blipFill>
          <a:blip r:embed="rId2"/>
          <a:stretch>
            <a:fillRect/>
          </a:stretch>
        </p:blipFill>
        <p:spPr>
          <a:xfrm>
            <a:off x="990525" y="2114470"/>
            <a:ext cx="2857500" cy="2374900"/>
          </a:xfrm>
          <a:prstGeom prst="rect">
            <a:avLst/>
          </a:prstGeom>
        </p:spPr>
      </p:pic>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pSp>
        <p:nvGrpSpPr>
          <p:cNvPr id="14" name="Canvas 190">
            <a:extLst>
              <a:ext uri="{FF2B5EF4-FFF2-40B4-BE49-F238E27FC236}">
                <a16:creationId xmlns:a16="http://schemas.microsoft.com/office/drawing/2014/main" id="{D0077E2D-A816-524C-AEDC-66C4D2423120}"/>
              </a:ext>
            </a:extLst>
          </p:cNvPr>
          <p:cNvGrpSpPr>
            <a:grpSpLocks noRot="1" noChangeAspect="1"/>
          </p:cNvGrpSpPr>
          <p:nvPr/>
        </p:nvGrpSpPr>
        <p:grpSpPr bwMode="auto">
          <a:xfrm>
            <a:off x="4039688" y="2114470"/>
            <a:ext cx="4742499" cy="3922174"/>
            <a:chOff x="2362" y="2760"/>
            <a:chExt cx="6572" cy="5508"/>
          </a:xfrm>
        </p:grpSpPr>
        <p:sp>
          <p:nvSpPr>
            <p:cNvPr id="15" name="AutoShape 189">
              <a:extLst>
                <a:ext uri="{FF2B5EF4-FFF2-40B4-BE49-F238E27FC236}">
                  <a16:creationId xmlns:a16="http://schemas.microsoft.com/office/drawing/2014/main" id="{1D7BBB3A-9E87-824F-8548-5FD149F445DD}"/>
                </a:ext>
              </a:extLst>
            </p:cNvPr>
            <p:cNvSpPr>
              <a:spLocks noRot="1" noChangeAspect="1" noEditPoints="1" noChangeArrowheads="1" noChangeShapeType="1" noTextEdit="1"/>
            </p:cNvSpPr>
            <p:nvPr/>
          </p:nvSpPr>
          <p:spPr bwMode="auto">
            <a:xfrm>
              <a:off x="2362" y="2760"/>
              <a:ext cx="6572" cy="55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6" name="Line 173">
              <a:extLst>
                <a:ext uri="{FF2B5EF4-FFF2-40B4-BE49-F238E27FC236}">
                  <a16:creationId xmlns:a16="http://schemas.microsoft.com/office/drawing/2014/main" id="{D5E49EAF-D833-C04D-9322-D5FBF58F9A57}"/>
                </a:ext>
              </a:extLst>
            </p:cNvPr>
            <p:cNvCxnSpPr>
              <a:cxnSpLocks noRot="1" noChangeAspect="1" noEditPoints="1" noChangeArrowheads="1" noChangeShapeType="1"/>
            </p:cNvCxnSpPr>
            <p:nvPr/>
          </p:nvCxnSpPr>
          <p:spPr bwMode="auto">
            <a:xfrm flipH="1">
              <a:off x="3369" y="4092"/>
              <a:ext cx="153" cy="168"/>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17" name="Line 174">
              <a:extLst>
                <a:ext uri="{FF2B5EF4-FFF2-40B4-BE49-F238E27FC236}">
                  <a16:creationId xmlns:a16="http://schemas.microsoft.com/office/drawing/2014/main" id="{C17BE64A-50F1-3444-BF06-134672F9B449}"/>
                </a:ext>
              </a:extLst>
            </p:cNvPr>
            <p:cNvCxnSpPr>
              <a:cxnSpLocks noRot="1" noChangeAspect="1" noEditPoints="1" noChangeArrowheads="1" noChangeShapeType="1"/>
            </p:cNvCxnSpPr>
            <p:nvPr/>
          </p:nvCxnSpPr>
          <p:spPr bwMode="auto">
            <a:xfrm>
              <a:off x="2847" y="3900"/>
              <a:ext cx="249" cy="0"/>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18" name="Line 175">
              <a:extLst>
                <a:ext uri="{FF2B5EF4-FFF2-40B4-BE49-F238E27FC236}">
                  <a16:creationId xmlns:a16="http://schemas.microsoft.com/office/drawing/2014/main" id="{A54FFACD-E9BD-0942-BB86-C4EAE6F1195F}"/>
                </a:ext>
              </a:extLst>
            </p:cNvPr>
            <p:cNvCxnSpPr>
              <a:cxnSpLocks noRot="1" noChangeAspect="1" noEditPoints="1" noChangeArrowheads="1" noChangeShapeType="1"/>
            </p:cNvCxnSpPr>
            <p:nvPr/>
          </p:nvCxnSpPr>
          <p:spPr bwMode="auto">
            <a:xfrm>
              <a:off x="6814" y="5544"/>
              <a:ext cx="12" cy="216"/>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19" name="Line 176">
              <a:extLst>
                <a:ext uri="{FF2B5EF4-FFF2-40B4-BE49-F238E27FC236}">
                  <a16:creationId xmlns:a16="http://schemas.microsoft.com/office/drawing/2014/main" id="{5288BABC-DB1C-8E47-9EB9-6F50A5ADDF63}"/>
                </a:ext>
              </a:extLst>
            </p:cNvPr>
            <p:cNvCxnSpPr>
              <a:cxnSpLocks noRot="1" noChangeAspect="1" noEditPoints="1" noChangeArrowheads="1" noChangeShapeType="1"/>
            </p:cNvCxnSpPr>
            <p:nvPr/>
          </p:nvCxnSpPr>
          <p:spPr bwMode="auto">
            <a:xfrm flipH="1">
              <a:off x="3700" y="5424"/>
              <a:ext cx="71" cy="204"/>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0" name="Line 177">
              <a:extLst>
                <a:ext uri="{FF2B5EF4-FFF2-40B4-BE49-F238E27FC236}">
                  <a16:creationId xmlns:a16="http://schemas.microsoft.com/office/drawing/2014/main" id="{3EEAA439-24FF-A949-ADA9-5DFB63BB18B4}"/>
                </a:ext>
              </a:extLst>
            </p:cNvPr>
            <p:cNvCxnSpPr>
              <a:cxnSpLocks noRot="1" noChangeAspect="1" noEditPoints="1" noChangeArrowheads="1" noChangeShapeType="1"/>
            </p:cNvCxnSpPr>
            <p:nvPr/>
          </p:nvCxnSpPr>
          <p:spPr bwMode="auto">
            <a:xfrm flipH="1">
              <a:off x="6826" y="5880"/>
              <a:ext cx="48" cy="216"/>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1" name="Line 178">
              <a:extLst>
                <a:ext uri="{FF2B5EF4-FFF2-40B4-BE49-F238E27FC236}">
                  <a16:creationId xmlns:a16="http://schemas.microsoft.com/office/drawing/2014/main" id="{3F0776D9-01A4-034F-BA1D-E3F30987B8BA}"/>
                </a:ext>
              </a:extLst>
            </p:cNvPr>
            <p:cNvCxnSpPr>
              <a:cxnSpLocks noRot="1" noChangeAspect="1" noEditPoints="1" noChangeArrowheads="1" noChangeShapeType="1"/>
            </p:cNvCxnSpPr>
            <p:nvPr/>
          </p:nvCxnSpPr>
          <p:spPr bwMode="auto">
            <a:xfrm>
              <a:off x="2859" y="6024"/>
              <a:ext cx="249" cy="12"/>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2" name="Line 179">
              <a:extLst>
                <a:ext uri="{FF2B5EF4-FFF2-40B4-BE49-F238E27FC236}">
                  <a16:creationId xmlns:a16="http://schemas.microsoft.com/office/drawing/2014/main" id="{1156FC3F-5ECE-3C4F-90F9-B3026839A4B7}"/>
                </a:ext>
              </a:extLst>
            </p:cNvPr>
            <p:cNvCxnSpPr>
              <a:cxnSpLocks noRot="1" noChangeAspect="1" noEditPoints="1" noChangeArrowheads="1" noChangeShapeType="1"/>
            </p:cNvCxnSpPr>
            <p:nvPr/>
          </p:nvCxnSpPr>
          <p:spPr bwMode="auto">
            <a:xfrm>
              <a:off x="3274" y="5544"/>
              <a:ext cx="23" cy="180"/>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3" name="Line 180">
              <a:extLst>
                <a:ext uri="{FF2B5EF4-FFF2-40B4-BE49-F238E27FC236}">
                  <a16:creationId xmlns:a16="http://schemas.microsoft.com/office/drawing/2014/main" id="{224E463C-C8F1-C84D-8429-02DCC18557D2}"/>
                </a:ext>
              </a:extLst>
            </p:cNvPr>
            <p:cNvCxnSpPr>
              <a:cxnSpLocks noRot="1" noChangeAspect="1" noEditPoints="1" noChangeArrowheads="1" noChangeShapeType="1"/>
            </p:cNvCxnSpPr>
            <p:nvPr/>
          </p:nvCxnSpPr>
          <p:spPr bwMode="auto">
            <a:xfrm flipH="1">
              <a:off x="7004" y="6696"/>
              <a:ext cx="154" cy="168"/>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4" name="Line 181">
              <a:extLst>
                <a:ext uri="{FF2B5EF4-FFF2-40B4-BE49-F238E27FC236}">
                  <a16:creationId xmlns:a16="http://schemas.microsoft.com/office/drawing/2014/main" id="{1DD292A2-DBE1-F046-8E52-ED60CC7E87BC}"/>
                </a:ext>
              </a:extLst>
            </p:cNvPr>
            <p:cNvCxnSpPr>
              <a:cxnSpLocks noRot="1" noChangeAspect="1" noEditPoints="1" noChangeArrowheads="1" noChangeShapeType="1"/>
            </p:cNvCxnSpPr>
            <p:nvPr/>
          </p:nvCxnSpPr>
          <p:spPr bwMode="auto">
            <a:xfrm flipH="1" flipV="1">
              <a:off x="5855" y="6120"/>
              <a:ext cx="12" cy="216"/>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5" name="Line 182">
              <a:extLst>
                <a:ext uri="{FF2B5EF4-FFF2-40B4-BE49-F238E27FC236}">
                  <a16:creationId xmlns:a16="http://schemas.microsoft.com/office/drawing/2014/main" id="{9C57408E-3D5F-1249-AB5B-178C76662671}"/>
                </a:ext>
              </a:extLst>
            </p:cNvPr>
            <p:cNvCxnSpPr>
              <a:cxnSpLocks noRot="1" noChangeAspect="1" noEditPoints="1" noChangeArrowheads="1" noChangeShapeType="1"/>
            </p:cNvCxnSpPr>
            <p:nvPr/>
          </p:nvCxnSpPr>
          <p:spPr bwMode="auto">
            <a:xfrm flipV="1">
              <a:off x="3878" y="6108"/>
              <a:ext cx="0" cy="192"/>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6" name="Line 183">
              <a:extLst>
                <a:ext uri="{FF2B5EF4-FFF2-40B4-BE49-F238E27FC236}">
                  <a16:creationId xmlns:a16="http://schemas.microsoft.com/office/drawing/2014/main" id="{8037A335-6B49-3844-8D8B-60A30358B9D6}"/>
                </a:ext>
              </a:extLst>
            </p:cNvPr>
            <p:cNvCxnSpPr>
              <a:cxnSpLocks noRot="1" noChangeAspect="1" noEditPoints="1" noChangeArrowheads="1" noChangeShapeType="1"/>
            </p:cNvCxnSpPr>
            <p:nvPr/>
          </p:nvCxnSpPr>
          <p:spPr bwMode="auto">
            <a:xfrm flipH="1">
              <a:off x="2907" y="5604"/>
              <a:ext cx="225" cy="276"/>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27" name="Line 184">
              <a:extLst>
                <a:ext uri="{FF2B5EF4-FFF2-40B4-BE49-F238E27FC236}">
                  <a16:creationId xmlns:a16="http://schemas.microsoft.com/office/drawing/2014/main" id="{A0137EDD-4AB0-654E-8E35-CDEC77CCC051}"/>
                </a:ext>
              </a:extLst>
            </p:cNvPr>
            <p:cNvCxnSpPr>
              <a:cxnSpLocks noRot="1" noChangeAspect="1" noEditPoints="1" noChangeArrowheads="1" noChangeShapeType="1"/>
            </p:cNvCxnSpPr>
            <p:nvPr/>
          </p:nvCxnSpPr>
          <p:spPr bwMode="auto">
            <a:xfrm flipH="1">
              <a:off x="3108" y="5604"/>
              <a:ext cx="497" cy="684"/>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28" name="Line 185">
              <a:extLst>
                <a:ext uri="{FF2B5EF4-FFF2-40B4-BE49-F238E27FC236}">
                  <a16:creationId xmlns:a16="http://schemas.microsoft.com/office/drawing/2014/main" id="{1D979822-9DBF-E94F-8404-218F19AED9FF}"/>
                </a:ext>
              </a:extLst>
            </p:cNvPr>
            <p:cNvCxnSpPr>
              <a:cxnSpLocks noRot="1" noChangeAspect="1" noEditPoints="1" noChangeArrowheads="1" noChangeShapeType="1"/>
            </p:cNvCxnSpPr>
            <p:nvPr/>
          </p:nvCxnSpPr>
          <p:spPr bwMode="auto">
            <a:xfrm flipH="1">
              <a:off x="3688" y="5580"/>
              <a:ext cx="438" cy="744"/>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29" name="Line 186">
              <a:extLst>
                <a:ext uri="{FF2B5EF4-FFF2-40B4-BE49-F238E27FC236}">
                  <a16:creationId xmlns:a16="http://schemas.microsoft.com/office/drawing/2014/main" id="{3918DB37-41E2-3048-9CF7-0B772E89D87E}"/>
                </a:ext>
              </a:extLst>
            </p:cNvPr>
            <p:cNvCxnSpPr>
              <a:cxnSpLocks noRot="1" noChangeAspect="1" noEditPoints="1" noChangeArrowheads="1" noChangeShapeType="1"/>
            </p:cNvCxnSpPr>
            <p:nvPr/>
          </p:nvCxnSpPr>
          <p:spPr bwMode="auto">
            <a:xfrm flipH="1">
              <a:off x="5547" y="5808"/>
              <a:ext cx="356" cy="540"/>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30" name="Line 187">
              <a:extLst>
                <a:ext uri="{FF2B5EF4-FFF2-40B4-BE49-F238E27FC236}">
                  <a16:creationId xmlns:a16="http://schemas.microsoft.com/office/drawing/2014/main" id="{8FAF94D9-7E2D-7A49-B831-C7C81085DC78}"/>
                </a:ext>
              </a:extLst>
            </p:cNvPr>
            <p:cNvCxnSpPr>
              <a:cxnSpLocks noRot="1" noChangeAspect="1" noEditPoints="1" noChangeArrowheads="1" noChangeShapeType="1"/>
            </p:cNvCxnSpPr>
            <p:nvPr/>
          </p:nvCxnSpPr>
          <p:spPr bwMode="auto">
            <a:xfrm flipH="1">
              <a:off x="4884" y="5628"/>
              <a:ext cx="438" cy="744"/>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31" name="Line 188">
              <a:extLst>
                <a:ext uri="{FF2B5EF4-FFF2-40B4-BE49-F238E27FC236}">
                  <a16:creationId xmlns:a16="http://schemas.microsoft.com/office/drawing/2014/main" id="{690C2471-00F4-4149-9F22-44499AB6FDDC}"/>
                </a:ext>
              </a:extLst>
            </p:cNvPr>
            <p:cNvCxnSpPr>
              <a:cxnSpLocks noRot="1" noChangeAspect="1" noEditPoints="1" noChangeArrowheads="1" noChangeShapeType="1"/>
            </p:cNvCxnSpPr>
            <p:nvPr/>
          </p:nvCxnSpPr>
          <p:spPr bwMode="auto">
            <a:xfrm flipH="1">
              <a:off x="4257" y="5580"/>
              <a:ext cx="438" cy="744"/>
            </a:xfrm>
            <a:prstGeom prst="line">
              <a:avLst/>
            </a:prstGeom>
            <a:noFill/>
            <a:ln w="9525">
              <a:noFill/>
              <a:round/>
              <a:headEnd/>
              <a:tailEnd/>
            </a:ln>
            <a:extLst>
              <a:ext uri="{909E8E84-426E-40DD-AFC4-6F175D3DCCD1}">
                <a14:hiddenFill xmlns:a14="http://schemas.microsoft.com/office/drawing/2010/main">
                  <a:noFill/>
                </a14:hiddenFill>
              </a:ext>
            </a:extLst>
          </p:spPr>
        </p:cxnSp>
        <p:pic>
          <p:nvPicPr>
            <p:cNvPr id="32" name="Object 172">
              <a:extLst>
                <a:ext uri="{FF2B5EF4-FFF2-40B4-BE49-F238E27FC236}">
                  <a16:creationId xmlns:a16="http://schemas.microsoft.com/office/drawing/2014/main" id="{D9FADF74-7749-BA47-BC0B-B12FCEC92ED2}"/>
                </a:ext>
              </a:extLst>
            </p:cNvPr>
            <p:cNvPicPr>
              <a:picLocks noRot="1" noChangeAspect="1" noEditPoint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62" y="2760"/>
              <a:ext cx="6572" cy="5508"/>
            </a:xfrm>
            <a:prstGeom prst="rect">
              <a:avLst/>
            </a:prstGeom>
            <a:solidFill>
              <a:srgbClr val="FFFFFF">
                <a:shade val="85000"/>
              </a:srgbClr>
            </a:solidFill>
            <a:ln w="1">
              <a:solidFill>
                <a:srgbClr val="FFFFFF"/>
              </a:solidFill>
              <a:miter lim="800000"/>
              <a:headEnd/>
              <a:tailEnd/>
            </a:ln>
            <a:effectLst>
              <a:outerShdw blurRad="55000" dist="18000" dir="5400000" algn="tl" rotWithShape="0">
                <a:srgbClr val="000000">
                  <a:alpha val="40000"/>
                </a:srgbClr>
              </a:outerShdw>
            </a:effectLst>
          </p:spPr>
        </p:pic>
      </p:grpSp>
      <p:sp>
        <p:nvSpPr>
          <p:cNvPr id="5" name="TextBox 4">
            <a:extLst>
              <a:ext uri="{FF2B5EF4-FFF2-40B4-BE49-F238E27FC236}">
                <a16:creationId xmlns:a16="http://schemas.microsoft.com/office/drawing/2014/main" id="{34BE5213-AE7F-4047-99B6-AD3A5C50232C}"/>
              </a:ext>
            </a:extLst>
          </p:cNvPr>
          <p:cNvSpPr txBox="1"/>
          <p:nvPr/>
        </p:nvSpPr>
        <p:spPr>
          <a:xfrm>
            <a:off x="8967461" y="4548245"/>
            <a:ext cx="2474564" cy="1754326"/>
          </a:xfrm>
          <a:prstGeom prst="rect">
            <a:avLst/>
          </a:prstGeom>
          <a:noFill/>
        </p:spPr>
        <p:txBody>
          <a:bodyPr wrap="square" rtlCol="0">
            <a:spAutoFit/>
          </a:bodyPr>
          <a:lstStyle/>
          <a:p>
            <a:r>
              <a:rPr lang="zh-TW" altLang="en-US"/>
              <a:t>所以，當</a:t>
            </a:r>
            <a:r>
              <a:rPr lang="en-US"/>
              <a:t>x=3, y=2.5</a:t>
            </a:r>
            <a:r>
              <a:rPr lang="zh-TW" altLang="en-US"/>
              <a:t>時，得到最優解。也就是說，如果小明今天買</a:t>
            </a:r>
            <a:r>
              <a:rPr lang="en-US"/>
              <a:t>3</a:t>
            </a:r>
            <a:r>
              <a:rPr lang="zh-TW" altLang="en-US"/>
              <a:t>件手信，遊玩</a:t>
            </a:r>
            <a:r>
              <a:rPr lang="en-US"/>
              <a:t>2.5</a:t>
            </a:r>
            <a:r>
              <a:rPr lang="zh-TW" altLang="en-US"/>
              <a:t>小時，就能令自己最開心。</a:t>
            </a:r>
            <a:endParaRPr lang="en-US"/>
          </a:p>
          <a:p>
            <a:endParaRPr lang="en-US"/>
          </a:p>
        </p:txBody>
      </p:sp>
    </p:spTree>
    <p:extLst>
      <p:ext uri="{BB962C8B-B14F-4D97-AF65-F5344CB8AC3E}">
        <p14:creationId xmlns:p14="http://schemas.microsoft.com/office/powerpoint/2010/main" val="177183775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1413011"/>
          </a:xfrm>
          <a:effectLst/>
        </p:spPr>
        <p:txBody>
          <a:bodyPr>
            <a:normAutofit/>
          </a:bodyPr>
          <a:lstStyle/>
          <a:p>
            <a:r>
              <a:rPr lang="en-US" u="sng" dirty="0">
                <a:latin typeface="MingLiU_HKSCS" panose="02020500000000000000" pitchFamily="18" charset="-120"/>
                <a:ea typeface="MingLiU_HKSCS" panose="02020500000000000000" pitchFamily="18" charset="-120"/>
              </a:rPr>
              <a:t>例2</a:t>
            </a:r>
            <a:r>
              <a:rPr lang="en-US" dirty="0">
                <a:latin typeface="MingLiU_HKSCS" panose="02020500000000000000" pitchFamily="18" charset="-120"/>
                <a:ea typeface="MingLiU_HKSCS" panose="02020500000000000000" pitchFamily="18" charset="-120"/>
              </a:rPr>
              <a:t>: </a:t>
            </a:r>
            <a:r>
              <a:rPr lang="en-US" dirty="0" err="1">
                <a:latin typeface="MingLiU_HKSCS" panose="02020500000000000000" pitchFamily="18" charset="-120"/>
                <a:ea typeface="MingLiU_HKSCS" panose="02020500000000000000" pitchFamily="18" charset="-120"/>
              </a:rPr>
              <a:t>小鵬最愛喝果汁茶，果汁茶由果汁及茶混合而成。為免果汁茶味道太淡，果汁和茶的份量</a:t>
            </a:r>
            <a:r>
              <a:rPr lang="zh-TW" altLang="en-US" dirty="0">
                <a:latin typeface="MingLiU_HKSCS" panose="02020500000000000000" pitchFamily="18" charset="-120"/>
                <a:ea typeface="MingLiU_HKSCS" panose="02020500000000000000" pitchFamily="18" charset="-120"/>
              </a:rPr>
              <a:t>比例</a:t>
            </a:r>
            <a:r>
              <a:rPr lang="en-US" dirty="0">
                <a:latin typeface="MingLiU_HKSCS" panose="02020500000000000000" pitchFamily="18" charset="-120"/>
                <a:ea typeface="MingLiU_HKSCS" panose="02020500000000000000" pitchFamily="18" charset="-120"/>
              </a:rPr>
              <a:t>最少為1：2</a:t>
            </a:r>
            <a:r>
              <a:rPr lang="zh-TW" altLang="en-US" dirty="0">
                <a:latin typeface="MingLiU_HKSCS" panose="02020500000000000000" pitchFamily="18" charset="-120"/>
                <a:ea typeface="MingLiU_HKSCS" panose="02020500000000000000" pitchFamily="18" charset="-120"/>
              </a:rPr>
              <a:t>，另</a:t>
            </a:r>
            <a:r>
              <a:rPr lang="en-US" altLang="zh-TW" dirty="0">
                <a:latin typeface="MingLiU_HKSCS" panose="02020500000000000000" pitchFamily="18" charset="-120"/>
                <a:ea typeface="MingLiU_HKSCS" panose="02020500000000000000" pitchFamily="18" charset="-120"/>
              </a:rPr>
              <a:t> 1</a:t>
            </a:r>
            <a:r>
              <a:rPr lang="zh-TW" altLang="en-US" dirty="0">
                <a:latin typeface="MingLiU_HKSCS" panose="02020500000000000000" pitchFamily="18" charset="-120"/>
                <a:ea typeface="MingLiU_HKSCS" panose="02020500000000000000" pitchFamily="18" charset="-120"/>
              </a:rPr>
              <a:t>公升</a:t>
            </a:r>
            <a:r>
              <a:rPr lang="en-US" dirty="0">
                <a:latin typeface="MingLiU_HKSCS" panose="02020500000000000000" pitchFamily="18" charset="-120"/>
                <a:ea typeface="MingLiU_HKSCS" panose="02020500000000000000" pitchFamily="18" charset="-120"/>
              </a:rPr>
              <a:t>果汁價錢為8元，1公升茶價錢為5元。小鵬身上有45元，小鵬應該買多少公升果汁和茶使果汁茶的份量最多呢？</a:t>
            </a: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310433942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2101235"/>
          </a:xfrm>
          <a:effectLst/>
        </p:spPr>
        <p:txBody>
          <a:bodyPr>
            <a:normAutofit/>
          </a:bodyPr>
          <a:lstStyle/>
          <a:p>
            <a:pPr algn="just"/>
            <a:r>
              <a:rPr lang="en-US" u="sng" dirty="0">
                <a:latin typeface="MingLiU_HKSCS" panose="02020500000000000000" pitchFamily="18" charset="-120"/>
                <a:ea typeface="MingLiU_HKSCS" panose="02020500000000000000" pitchFamily="18" charset="-120"/>
              </a:rPr>
              <a:t>例3</a:t>
            </a:r>
            <a:r>
              <a:rPr lang="en-US" dirty="0">
                <a:latin typeface="MingLiU_HKSCS" panose="02020500000000000000" pitchFamily="18" charset="-120"/>
                <a:ea typeface="MingLiU_HKSCS" panose="02020500000000000000" pitchFamily="18" charset="-120"/>
              </a:rPr>
              <a:t>:</a:t>
            </a:r>
            <a:r>
              <a:rPr lang="zh-TW" altLang="en-US" dirty="0"/>
              <a:t>小智是寵物小精靈訓練員，要帶著他的寵物小精靈進行他的旅程。每一隻寵物小精靈都可放進一個</a:t>
            </a:r>
            <a:r>
              <a:rPr lang="en-US" dirty="0"/>
              <a:t>200</a:t>
            </a:r>
            <a:r>
              <a:rPr lang="zh-TW" altLang="en-US" dirty="0"/>
              <a:t>立方厘米的精靈球</a:t>
            </a:r>
            <a:r>
              <a:rPr lang="en-US" dirty="0"/>
              <a:t>(40</a:t>
            </a:r>
            <a:r>
              <a:rPr lang="zh-TW" altLang="en-US" dirty="0"/>
              <a:t>元</a:t>
            </a:r>
            <a:r>
              <a:rPr lang="en-US" dirty="0"/>
              <a:t>)</a:t>
            </a:r>
            <a:r>
              <a:rPr lang="zh-TW" altLang="en-US" dirty="0"/>
              <a:t>，以方便携帶。由於旅途驚險萬分，小智決定至少携帶</a:t>
            </a:r>
            <a:r>
              <a:rPr lang="en-US" dirty="0"/>
              <a:t>3</a:t>
            </a:r>
            <a:r>
              <a:rPr lang="zh-TW" altLang="en-US" dirty="0"/>
              <a:t>隻寵物小精靈及</a:t>
            </a:r>
            <a:r>
              <a:rPr lang="en-US" dirty="0"/>
              <a:t>6</a:t>
            </a:r>
            <a:r>
              <a:rPr lang="zh-TW" altLang="en-US" dirty="0"/>
              <a:t>個</a:t>
            </a:r>
            <a:r>
              <a:rPr lang="en-US" dirty="0"/>
              <a:t>150</a:t>
            </a:r>
            <a:r>
              <a:rPr lang="zh-TW" altLang="en-US" dirty="0"/>
              <a:t>立方厘米的藥包</a:t>
            </a:r>
            <a:r>
              <a:rPr lang="en-US" dirty="0"/>
              <a:t>(</a:t>
            </a:r>
            <a:r>
              <a:rPr lang="zh-TW" altLang="en-US" dirty="0"/>
              <a:t>每個</a:t>
            </a:r>
            <a:r>
              <a:rPr lang="en-US" dirty="0"/>
              <a:t>10</a:t>
            </a:r>
            <a:r>
              <a:rPr lang="zh-TW" altLang="en-US" dirty="0"/>
              <a:t>元</a:t>
            </a:r>
            <a:r>
              <a:rPr lang="en-US" dirty="0"/>
              <a:t>)</a:t>
            </a:r>
            <a:r>
              <a:rPr lang="zh-TW" altLang="en-US" dirty="0"/>
              <a:t>上路。可惜小智的背包只餘下</a:t>
            </a:r>
            <a:r>
              <a:rPr lang="en-US" dirty="0"/>
              <a:t>2000 </a:t>
            </a:r>
            <a:r>
              <a:rPr lang="zh-TW" altLang="en-US" dirty="0"/>
              <a:t>立方厘米及身上只有</a:t>
            </a:r>
            <a:r>
              <a:rPr lang="en-US" dirty="0"/>
              <a:t>250</a:t>
            </a:r>
            <a:r>
              <a:rPr lang="zh-TW" altLang="en-US" dirty="0"/>
              <a:t>元，小智如何可善用背包餘下的空間呢？</a:t>
            </a:r>
            <a:r>
              <a:rPr lang="en-US" dirty="0"/>
              <a:t> (</a:t>
            </a:r>
            <a:r>
              <a:rPr lang="zh-TW" altLang="en-US" dirty="0"/>
              <a:t>假設小智覺得寵物小精靈比藥包重要得很多。</a:t>
            </a:r>
            <a:r>
              <a:rPr lang="en-US" dirty="0"/>
              <a:t>)</a:t>
            </a:r>
          </a:p>
          <a:p>
            <a:endParaRPr lang="en-US"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344163635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8"/>
            <a:ext cx="9966953" cy="2215897"/>
          </a:xfrm>
          <a:effectLst/>
        </p:spPr>
        <p:txBody>
          <a:bodyPr>
            <a:normAutofit/>
          </a:bodyPr>
          <a:lstStyle/>
          <a:p>
            <a:pPr algn="just"/>
            <a:r>
              <a:rPr lang="en-US" u="sng" dirty="0">
                <a:latin typeface="MingLiU_HKSCS" panose="02020500000000000000" pitchFamily="18" charset="-120"/>
                <a:ea typeface="MingLiU_HKSCS" panose="02020500000000000000" pitchFamily="18" charset="-120"/>
              </a:rPr>
              <a:t>例4</a:t>
            </a:r>
            <a:r>
              <a:rPr lang="en-US" dirty="0">
                <a:latin typeface="MingLiU_HKSCS" panose="02020500000000000000" pitchFamily="18" charset="-120"/>
                <a:ea typeface="MingLiU_HKSCS" panose="02020500000000000000" pitchFamily="18" charset="-120"/>
              </a:rPr>
              <a:t>:</a:t>
            </a:r>
            <a:r>
              <a:rPr lang="zh-TW" altLang="en-US" dirty="0"/>
              <a:t>某英超組球會為新一年球季作準備，開始組軍。球員名單當中有</a:t>
            </a:r>
            <a:r>
              <a:rPr lang="en-US" dirty="0"/>
              <a:t>18</a:t>
            </a:r>
            <a:r>
              <a:rPr lang="zh-TW" altLang="en-US" dirty="0"/>
              <a:t>名英國球員，</a:t>
            </a:r>
            <a:r>
              <a:rPr lang="en-US" dirty="0"/>
              <a:t>8</a:t>
            </a:r>
            <a:r>
              <a:rPr lang="zh-TW" altLang="en-US" dirty="0"/>
              <a:t>名歐盟球員及</a:t>
            </a:r>
            <a:r>
              <a:rPr lang="en-US" dirty="0"/>
              <a:t>4</a:t>
            </a:r>
            <a:r>
              <a:rPr lang="zh-TW" altLang="en-US" dirty="0"/>
              <a:t>名非歐盟球員。其領隊每周有</a:t>
            </a:r>
            <a:r>
              <a:rPr lang="en-US" dirty="0"/>
              <a:t>50</a:t>
            </a:r>
            <a:r>
              <a:rPr lang="zh-TW" altLang="en-US" dirty="0"/>
              <a:t>萬英鎊作班費，而每名英國球員周薪為</a:t>
            </a:r>
            <a:r>
              <a:rPr lang="en-US" dirty="0"/>
              <a:t>30000</a:t>
            </a:r>
            <a:r>
              <a:rPr lang="zh-TW" altLang="en-US" dirty="0"/>
              <a:t>英鎊，歐盟球員周薪為</a:t>
            </a:r>
            <a:r>
              <a:rPr lang="en-US" dirty="0"/>
              <a:t>35000</a:t>
            </a:r>
            <a:r>
              <a:rPr lang="zh-TW" altLang="en-US" dirty="0"/>
              <a:t>英鎊，而非歐盟球員周薪為</a:t>
            </a:r>
            <a:r>
              <a:rPr lang="en-US" dirty="0"/>
              <a:t>40000</a:t>
            </a:r>
            <a:r>
              <a:rPr lang="zh-TW" altLang="en-US" dirty="0"/>
              <a:t>英鎊。但英超規定每隊球隊最少有</a:t>
            </a:r>
            <a:r>
              <a:rPr lang="en-US" dirty="0"/>
              <a:t>15</a:t>
            </a:r>
            <a:r>
              <a:rPr lang="zh-TW" altLang="en-US" dirty="0"/>
              <a:t>名、最多</a:t>
            </a:r>
            <a:r>
              <a:rPr lang="en-US" dirty="0"/>
              <a:t>25</a:t>
            </a:r>
            <a:r>
              <a:rPr lang="zh-TW" altLang="en-US" dirty="0"/>
              <a:t>名註冊球員，非歐盟球員不能超過</a:t>
            </a:r>
            <a:r>
              <a:rPr lang="en-US" dirty="0"/>
              <a:t>3</a:t>
            </a:r>
            <a:r>
              <a:rPr lang="zh-TW" altLang="en-US" dirty="0"/>
              <a:t>個，而歐盟球員及非歐盟球員總數不能超過</a:t>
            </a:r>
            <a:r>
              <a:rPr lang="en-US" dirty="0"/>
              <a:t>7</a:t>
            </a:r>
            <a:r>
              <a:rPr lang="zh-TW" altLang="en-US" dirty="0"/>
              <a:t>個。領隊認為</a:t>
            </a:r>
            <a:r>
              <a:rPr lang="en-US" dirty="0"/>
              <a:t>2</a:t>
            </a:r>
            <a:r>
              <a:rPr lang="zh-TW" altLang="en-US" dirty="0"/>
              <a:t>個非歐盟球員相當於</a:t>
            </a:r>
            <a:r>
              <a:rPr lang="en-US" dirty="0"/>
              <a:t>3</a:t>
            </a:r>
            <a:r>
              <a:rPr lang="zh-TW" altLang="en-US" dirty="0"/>
              <a:t>個英國球員重要，而</a:t>
            </a:r>
            <a:r>
              <a:rPr lang="en-US" dirty="0"/>
              <a:t>3</a:t>
            </a:r>
            <a:r>
              <a:rPr lang="zh-TW" altLang="en-US" dirty="0"/>
              <a:t>個歐盟球員相當於</a:t>
            </a:r>
            <a:r>
              <a:rPr lang="en-US" dirty="0"/>
              <a:t>4</a:t>
            </a:r>
            <a:r>
              <a:rPr lang="zh-TW" altLang="en-US" dirty="0"/>
              <a:t>個英國球員重要，請問該領隊應選入多少個英國球員、歐盟球員及非歐盟球員呢？</a:t>
            </a:r>
            <a:endParaRPr lang="en-US" dirty="0"/>
          </a:p>
          <a:p>
            <a:endParaRPr lang="en-US"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20980219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非線性規劃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(Nonlinear Programming, NLP)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9"/>
            <a:ext cx="9966953" cy="858842"/>
          </a:xfrm>
          <a:effectLst/>
        </p:spPr>
        <p:txBody>
          <a:bodyPr>
            <a:normAutofit/>
          </a:bodyPr>
          <a:lstStyle/>
          <a:p>
            <a:pPr algn="just"/>
            <a:r>
              <a:rPr lang="en-US" u="sng" dirty="0">
                <a:latin typeface="MingLiU_HKSCS" panose="02020500000000000000" pitchFamily="18" charset="-120"/>
                <a:ea typeface="MingLiU_HKSCS" panose="02020500000000000000" pitchFamily="18" charset="-120"/>
              </a:rPr>
              <a:t>例5</a:t>
            </a:r>
            <a:r>
              <a:rPr lang="en-US" dirty="0">
                <a:latin typeface="MingLiU_HKSCS" panose="02020500000000000000" pitchFamily="18" charset="-120"/>
                <a:ea typeface="MingLiU_HKSCS" panose="02020500000000000000" pitchFamily="18" charset="-120"/>
              </a:rPr>
              <a:t>:承接</a:t>
            </a:r>
            <a:r>
              <a:rPr lang="en-US" u="sng" dirty="0">
                <a:latin typeface="MingLiU_HKSCS" panose="02020500000000000000" pitchFamily="18" charset="-120"/>
                <a:ea typeface="MingLiU_HKSCS" panose="02020500000000000000" pitchFamily="18" charset="-120"/>
              </a:rPr>
              <a:t>例1</a:t>
            </a:r>
            <a:r>
              <a:rPr lang="en-US" dirty="0">
                <a:latin typeface="MingLiU_HKSCS" panose="02020500000000000000" pitchFamily="18" charset="-120"/>
                <a:ea typeface="MingLiU_HKSCS" panose="02020500000000000000" pitchFamily="18" charset="-120"/>
              </a:rPr>
              <a:t>，</a:t>
            </a:r>
            <a:r>
              <a:rPr lang="zh-TW" altLang="en-US" dirty="0"/>
              <a:t>如果小明的開心程</a:t>
            </a:r>
            <a:r>
              <a:rPr lang="zh-TW" altLang="en-HK" dirty="0"/>
              <a:t>度</a:t>
            </a:r>
            <a:r>
              <a:rPr lang="zh-TW" altLang="en-US" dirty="0"/>
              <a:t>會稍為受到遊玩時</a:t>
            </a:r>
            <a:r>
              <a:rPr lang="zh-TW" altLang="en-HK" dirty="0"/>
              <a:t>間</a:t>
            </a:r>
            <a:r>
              <a:rPr lang="zh-TW" altLang="en-US" dirty="0"/>
              <a:t>的平方影</a:t>
            </a:r>
            <a:r>
              <a:rPr lang="zh-TW" altLang="en-HK" dirty="0"/>
              <a:t>響</a:t>
            </a:r>
            <a:r>
              <a:rPr lang="zh-TW" altLang="en-US" dirty="0"/>
              <a:t>，即總開心程</a:t>
            </a:r>
            <a:r>
              <a:rPr lang="zh-TW" altLang="en-HK" dirty="0"/>
              <a:t>度</a:t>
            </a:r>
            <a:r>
              <a:rPr lang="zh-TW" altLang="en-US" dirty="0"/>
              <a:t>為</a:t>
            </a:r>
            <a:r>
              <a:rPr lang="en-US" altLang="zh-TW" dirty="0"/>
              <a:t> x+y-0.01y</a:t>
            </a:r>
            <a:r>
              <a:rPr lang="en-US" altLang="zh-TW" baseline="30000" dirty="0"/>
              <a:t>2</a:t>
            </a:r>
            <a:r>
              <a:rPr lang="zh-TW" altLang="en-US" dirty="0"/>
              <a:t> 。</a:t>
            </a:r>
            <a:r>
              <a:rPr lang="en-US" dirty="0">
                <a:latin typeface="MingLiU_HKSCS" panose="02020500000000000000" pitchFamily="18" charset="-120"/>
                <a:ea typeface="MingLiU_HKSCS" panose="02020500000000000000" pitchFamily="18" charset="-120"/>
              </a:rPr>
              <a:t>根據與</a:t>
            </a:r>
            <a:r>
              <a:rPr lang="en-US" u="sng" dirty="0">
                <a:latin typeface="MingLiU_HKSCS" panose="02020500000000000000" pitchFamily="18" charset="-120"/>
                <a:ea typeface="MingLiU_HKSCS" panose="02020500000000000000" pitchFamily="18" charset="-120"/>
              </a:rPr>
              <a:t>例1</a:t>
            </a:r>
            <a:r>
              <a:rPr lang="en-US" dirty="0">
                <a:latin typeface="MingLiU_HKSCS" panose="02020500000000000000" pitchFamily="18" charset="-120"/>
                <a:ea typeface="MingLiU_HKSCS" panose="02020500000000000000" pitchFamily="18" charset="-120"/>
              </a:rPr>
              <a:t>相同的各考慮因素，</a:t>
            </a:r>
            <a:r>
              <a:rPr lang="zh-TW" altLang="en-US" dirty="0"/>
              <a:t>他應該如何善用今天餘下的</a:t>
            </a:r>
            <a:r>
              <a:rPr lang="en-US" dirty="0"/>
              <a:t>4</a:t>
            </a:r>
            <a:r>
              <a:rPr lang="zh-TW" altLang="en-US" dirty="0"/>
              <a:t>小時，令自己最開心呢？</a:t>
            </a:r>
            <a:endParaRPr lang="en-US" u="sng"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
        <p:nvSpPr>
          <p:cNvPr id="6" name="TextBox 5">
            <a:extLst>
              <a:ext uri="{FF2B5EF4-FFF2-40B4-BE49-F238E27FC236}">
                <a16:creationId xmlns:a16="http://schemas.microsoft.com/office/drawing/2014/main" id="{EBD0F1D1-96F8-4370-61C7-63B05934CCAF}"/>
              </a:ext>
            </a:extLst>
          </p:cNvPr>
          <p:cNvSpPr txBox="1"/>
          <p:nvPr/>
        </p:nvSpPr>
        <p:spPr>
          <a:xfrm>
            <a:off x="1297982" y="3258602"/>
            <a:ext cx="6100996" cy="2308324"/>
          </a:xfrm>
          <a:prstGeom prst="rect">
            <a:avLst/>
          </a:prstGeom>
          <a:noFill/>
          <a:ln>
            <a:solidFill>
              <a:schemeClr val="tx1"/>
            </a:solidFill>
          </a:ln>
        </p:spPr>
        <p:txBody>
          <a:bodyPr wrap="square">
            <a:spAutoFit/>
          </a:bodyPr>
          <a:lstStyle/>
          <a:p>
            <a:r>
              <a:rPr lang="en-US" dirty="0">
                <a:latin typeface="MingLiU_HKSCS" panose="02020500000000000000" pitchFamily="18" charset="-120"/>
                <a:ea typeface="MingLiU_HKSCS" panose="02020500000000000000" pitchFamily="18" charset="-120"/>
              </a:rPr>
              <a:t>例1</a:t>
            </a:r>
            <a:r>
              <a:rPr lang="zh-TW" altLang="en-US" dirty="0">
                <a:latin typeface="MingLiU_HKSCS" panose="02020500000000000000" pitchFamily="18" charset="-120"/>
                <a:ea typeface="MingLiU_HKSCS" panose="02020500000000000000" pitchFamily="18" charset="-120"/>
              </a:rPr>
              <a:t>：</a:t>
            </a:r>
            <a:r>
              <a:rPr lang="zh-TW" altLang="en-US" dirty="0"/>
              <a:t>小明上廣州、探親友、過新年。小明明天就回香港，他希望可在今天買到手信給香港的親戚好友，亦希望在廣州遊玩。</a:t>
            </a:r>
            <a:endParaRPr lang="en-US" altLang="zh-TW" dirty="0"/>
          </a:p>
          <a:p>
            <a:r>
              <a:rPr lang="zh-TW" altLang="en-US" dirty="0"/>
              <a:t>買手信時，他希望購到大約為</a:t>
            </a:r>
            <a:r>
              <a:rPr lang="en-US" dirty="0"/>
              <a:t>100</a:t>
            </a:r>
            <a:r>
              <a:rPr lang="zh-TW" altLang="en-US" dirty="0"/>
              <a:t>元的手信，預計半小時定能買到一件稱心的手信。另一方面，遊玩的價錢大約為每小時</a:t>
            </a:r>
            <a:r>
              <a:rPr lang="en-US" dirty="0"/>
              <a:t>40</a:t>
            </a:r>
            <a:r>
              <a:rPr lang="zh-TW" altLang="en-US" dirty="0"/>
              <a:t>元，但他的媽媽只許他最多遊玩</a:t>
            </a:r>
            <a:r>
              <a:rPr lang="en-US" dirty="0"/>
              <a:t>3</a:t>
            </a:r>
            <a:r>
              <a:rPr lang="zh-TW" altLang="en-US" dirty="0"/>
              <a:t>小時。如果小明買到一件手信跟遊玩一小時同樣開心，他應該如何善用今天餘下的</a:t>
            </a:r>
            <a:r>
              <a:rPr lang="en-US" dirty="0"/>
              <a:t>4</a:t>
            </a:r>
            <a:r>
              <a:rPr lang="zh-TW" altLang="en-US" dirty="0"/>
              <a:t>小時，令自己最開心呢？假設小明有</a:t>
            </a:r>
            <a:r>
              <a:rPr lang="en-US" dirty="0"/>
              <a:t>400</a:t>
            </a:r>
            <a:r>
              <a:rPr lang="zh-TW" altLang="en-US" dirty="0"/>
              <a:t>元。</a:t>
            </a:r>
            <a:endParaRPr lang="en-US" dirty="0"/>
          </a:p>
        </p:txBody>
      </p:sp>
    </p:spTree>
    <p:extLst>
      <p:ext uri="{BB962C8B-B14F-4D97-AF65-F5344CB8AC3E}">
        <p14:creationId xmlns:p14="http://schemas.microsoft.com/office/powerpoint/2010/main" val="262918371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整數規劃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(Integer Programming, IP)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3636511"/>
              </a:xfrm>
              <a:effectLst/>
            </p:spPr>
            <p:txBody>
              <a:bodyPr>
                <a:normAutofit/>
              </a:bodyPr>
              <a:lstStyle/>
              <a:p>
                <a:r>
                  <a:rPr lang="zh-TW" altLang="en-US" dirty="0">
                    <a:latin typeface="MingLiU_HKSCS" panose="02020500000000000000" pitchFamily="18" charset="-120"/>
                    <a:ea typeface="MingLiU_HKSCS" panose="02020500000000000000" pitchFamily="18" charset="-120"/>
                  </a:rPr>
                  <a:t>決策變量必須為整數</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二進制數</a:t>
                </a:r>
                <a:r>
                  <a:rPr lang="en-US" altLang="zh-TW" dirty="0">
                    <a:latin typeface="MingLiU_HKSCS" panose="02020500000000000000" pitchFamily="18" charset="-120"/>
                    <a:ea typeface="MingLiU_HKSCS" panose="02020500000000000000" pitchFamily="18" charset="-120"/>
                  </a:rPr>
                  <a:t> (x</a:t>
                </a:r>
                <a:r>
                  <a:rPr lang="zh-TW" altLang="en-US" dirty="0">
                    <a:latin typeface="MingLiU_HKSCS" panose="02020500000000000000" pitchFamily="18" charset="-120"/>
                    <a:ea typeface="MingLiU_HKSCS" panose="02020500000000000000" pitchFamily="18" charset="-120"/>
                  </a:rPr>
                  <a:t>能為</a:t>
                </a:r>
                <a:r>
                  <a:rPr lang="en-US" altLang="zh-TW" dirty="0">
                    <a:latin typeface="MingLiU_HKSCS" panose="02020500000000000000" pitchFamily="18" charset="-120"/>
                    <a:ea typeface="MingLiU_HKSCS" panose="02020500000000000000" pitchFamily="18" charset="-120"/>
                  </a:rPr>
                  <a:t>1,2,3,… </a:t>
                </a:r>
                <a:r>
                  <a:rPr lang="zh-TW" altLang="en-US" dirty="0">
                    <a:latin typeface="MingLiU_HKSCS" panose="02020500000000000000" pitchFamily="18" charset="-120"/>
                    <a:ea typeface="MingLiU_HKSCS" panose="02020500000000000000" pitchFamily="18" charset="-120"/>
                  </a:rPr>
                  <a:t>但不能為</a:t>
                </a:r>
                <a:r>
                  <a:rPr lang="en-US" altLang="zh-TW" dirty="0">
                    <a:latin typeface="MingLiU_HKSCS" panose="02020500000000000000" pitchFamily="18" charset="-120"/>
                    <a:ea typeface="MingLiU_HKSCS" panose="02020500000000000000" pitchFamily="18" charset="-120"/>
                  </a:rPr>
                  <a:t>1.1,2.3,0.1,…) </a:t>
                </a:r>
              </a:p>
              <a:p>
                <a:r>
                  <a:rPr lang="zh-TW" altLang="en-US" dirty="0">
                    <a:latin typeface="MingLiU_HKSCS" panose="02020500000000000000" pitchFamily="18" charset="-120"/>
                    <a:ea typeface="MingLiU_HKSCS" panose="02020500000000000000" pitchFamily="18" charset="-120"/>
                  </a:rPr>
                  <a:t>二進制變量</a:t>
                </a:r>
                <a:r>
                  <a:rPr lang="en-US" altLang="zh-TW" dirty="0">
                    <a:ea typeface="MingLiU_HKSCS" panose="02020500000000000000" pitchFamily="18" charset="-120"/>
                  </a:rPr>
                  <a:t>(binary variable, 0/1)</a:t>
                </a:r>
                <a:r>
                  <a:rPr lang="zh-TW" altLang="en-US" dirty="0">
                    <a:latin typeface="MingLiU_HKSCS" panose="02020500000000000000" pitchFamily="18" charset="-120"/>
                    <a:ea typeface="MingLiU_HKSCS" panose="02020500000000000000" pitchFamily="18" charset="-120"/>
                  </a:rPr>
                  <a:t>可用於表達 </a:t>
                </a:r>
                <a:r>
                  <a:rPr lang="zh-TW" altLang="en-US" i="1" dirty="0">
                    <a:latin typeface="MingLiU_HKSCS" panose="02020500000000000000" pitchFamily="18" charset="-120"/>
                    <a:ea typeface="MingLiU_HKSCS" panose="02020500000000000000" pitchFamily="18" charset="-120"/>
                  </a:rPr>
                  <a:t>是</a:t>
                </a:r>
                <a:r>
                  <a:rPr lang="en-US" altLang="zh-TW" i="1" dirty="0">
                    <a:latin typeface="MingLiU_HKSCS" panose="02020500000000000000" pitchFamily="18" charset="-120"/>
                    <a:ea typeface="MingLiU_HKSCS" panose="02020500000000000000" pitchFamily="18" charset="-120"/>
                  </a:rPr>
                  <a:t>/</a:t>
                </a:r>
                <a:r>
                  <a:rPr lang="zh-TW" altLang="en-US" i="1" dirty="0">
                    <a:latin typeface="MingLiU_HKSCS" panose="02020500000000000000" pitchFamily="18" charset="-120"/>
                    <a:ea typeface="MingLiU_HKSCS" panose="02020500000000000000" pitchFamily="18" charset="-120"/>
                  </a:rPr>
                  <a:t>否</a:t>
                </a:r>
                <a:r>
                  <a:rPr lang="zh-TW" altLang="en-US" dirty="0">
                    <a:latin typeface="MingLiU_HKSCS" panose="02020500000000000000" pitchFamily="18" charset="-120"/>
                    <a:ea typeface="MingLiU_HKSCS" panose="02020500000000000000" pitchFamily="18" charset="-120"/>
                  </a:rPr>
                  <a:t> 之決策</a:t>
                </a:r>
                <a:endParaRPr lang="en-US" altLang="zh-TW"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以</a:t>
                </a:r>
                <a:r>
                  <a:rPr lang="en-US" altLang="zh-TW" dirty="0">
                    <a:latin typeface="MingLiU_HKSCS" panose="02020500000000000000" pitchFamily="18" charset="-120"/>
                    <a:ea typeface="MingLiU_HKSCS" panose="02020500000000000000" pitchFamily="18" charset="-120"/>
                  </a:rPr>
                  <a:t>`0’</a:t>
                </a:r>
                <a:r>
                  <a:rPr lang="zh-TW" altLang="en-US" dirty="0">
                    <a:latin typeface="MingLiU_HKSCS" panose="02020500000000000000" pitchFamily="18" charset="-120"/>
                    <a:ea typeface="MingLiU_HKSCS" panose="02020500000000000000" pitchFamily="18" charset="-120"/>
                  </a:rPr>
                  <a:t>表示</a:t>
                </a:r>
                <a:r>
                  <a:rPr lang="zh-TW" altLang="en-US" i="1" dirty="0">
                    <a:latin typeface="MingLiU_HKSCS" panose="02020500000000000000" pitchFamily="18" charset="-120"/>
                    <a:ea typeface="MingLiU_HKSCS" panose="02020500000000000000" pitchFamily="18" charset="-120"/>
                  </a:rPr>
                  <a:t>否</a:t>
                </a:r>
                <a:r>
                  <a:rPr lang="zh-TW" altLang="en-US" dirty="0">
                    <a:latin typeface="MingLiU_HKSCS" panose="02020500000000000000" pitchFamily="18" charset="-120"/>
                    <a:ea typeface="MingLiU_HKSCS" panose="02020500000000000000" pitchFamily="18" charset="-120"/>
                  </a:rPr>
                  <a:t>，以</a:t>
                </a:r>
                <a:r>
                  <a:rPr lang="en-US" altLang="zh-TW" dirty="0">
                    <a:latin typeface="MingLiU_HKSCS" panose="02020500000000000000" pitchFamily="18" charset="-120"/>
                    <a:ea typeface="MingLiU_HKSCS" panose="02020500000000000000" pitchFamily="18" charset="-120"/>
                  </a:rPr>
                  <a:t>`1’</a:t>
                </a:r>
                <a:r>
                  <a:rPr lang="zh-TW" altLang="en-US" dirty="0">
                    <a:latin typeface="MingLiU_HKSCS" panose="02020500000000000000" pitchFamily="18" charset="-120"/>
                    <a:ea typeface="MingLiU_HKSCS" panose="02020500000000000000" pitchFamily="18" charset="-120"/>
                  </a:rPr>
                  <a:t>表示</a:t>
                </a:r>
                <a:r>
                  <a:rPr lang="zh-TW" altLang="en-US" i="1" dirty="0">
                    <a:latin typeface="MingLiU_HKSCS" panose="02020500000000000000" pitchFamily="18" charset="-120"/>
                    <a:ea typeface="MingLiU_HKSCS" panose="02020500000000000000" pitchFamily="18" charset="-120"/>
                  </a:rPr>
                  <a:t>是。</a:t>
                </a:r>
                <a:endParaRPr lang="en-US" altLang="zh-TW" i="1" dirty="0">
                  <a:latin typeface="MingLiU_HKSCS" panose="02020500000000000000" pitchFamily="18" charset="-120"/>
                  <a:ea typeface="MingLiU_HKSCS" panose="02020500000000000000" pitchFamily="18" charset="-120"/>
                </a:endParaRPr>
              </a:p>
              <a:p>
                <a:pPr marL="457200" lvl="1" indent="0">
                  <a:buNone/>
                </a:pPr>
                <a:endParaRPr lang="en-US" altLang="zh-TW" i="1" dirty="0">
                  <a:latin typeface="MingLiU_HKSCS" panose="02020500000000000000" pitchFamily="18" charset="-120"/>
                  <a:ea typeface="MingLiU_HKSCS" panose="02020500000000000000" pitchFamily="18" charset="-120"/>
                </a:endParaRPr>
              </a:p>
              <a:p>
                <a:r>
                  <a:rPr lang="zh-TW" altLang="en-US" u="sng" dirty="0">
                    <a:latin typeface="MingLiU_HKSCS" panose="02020500000000000000" pitchFamily="18" charset="-120"/>
                    <a:ea typeface="MingLiU_HKSCS" panose="02020500000000000000" pitchFamily="18" charset="-120"/>
                  </a:rPr>
                  <a:t>例</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以二進制變量</a:t>
                </a:r>
                <a:r>
                  <a:rPr lang="en-US" altLang="zh-TW" dirty="0">
                    <a:ea typeface="MingLiU_HKSCS" panose="02020500000000000000" pitchFamily="18" charset="-120"/>
                  </a:rPr>
                  <a:t>y</a:t>
                </a:r>
                <a:r>
                  <a:rPr lang="en-US" altLang="zh-TW" baseline="-25000" dirty="0">
                    <a:ea typeface="MingLiU_HKSCS" panose="02020500000000000000" pitchFamily="18" charset="-120"/>
                  </a:rPr>
                  <a:t>1</a:t>
                </a:r>
                <a:r>
                  <a:rPr lang="en-US" altLang="zh-TW" dirty="0">
                    <a:ea typeface="MingLiU_HKSCS" panose="02020500000000000000" pitchFamily="18" charset="-120"/>
                  </a:rPr>
                  <a:t>, y</a:t>
                </a:r>
                <a:r>
                  <a:rPr lang="en-US" altLang="zh-TW" baseline="-25000" dirty="0">
                    <a:ea typeface="MingLiU_HKSCS" panose="02020500000000000000" pitchFamily="18" charset="-120"/>
                  </a:rPr>
                  <a:t>2</a:t>
                </a:r>
                <a:r>
                  <a:rPr lang="en-US" altLang="zh-TW" dirty="0">
                    <a:ea typeface="MingLiU_HKSCS" panose="02020500000000000000" pitchFamily="18" charset="-120"/>
                  </a:rPr>
                  <a:t>, y</a:t>
                </a:r>
                <a:r>
                  <a:rPr lang="en-US" altLang="zh-TW" baseline="-25000" dirty="0">
                    <a:ea typeface="MingLiU_HKSCS" panose="02020500000000000000" pitchFamily="18" charset="-120"/>
                  </a:rPr>
                  <a:t>3</a:t>
                </a:r>
                <a:r>
                  <a:rPr lang="en-US" altLang="zh-TW" dirty="0">
                    <a:ea typeface="MingLiU_HKSCS" panose="02020500000000000000" pitchFamily="18" charset="-120"/>
                  </a:rPr>
                  <a:t>, y</a:t>
                </a:r>
                <a:r>
                  <a:rPr lang="en-US" altLang="zh-TW" baseline="-25000" dirty="0">
                    <a:ea typeface="MingLiU_HKSCS" panose="02020500000000000000" pitchFamily="18" charset="-120"/>
                  </a:rPr>
                  <a:t>4</a:t>
                </a:r>
                <a:r>
                  <a:rPr lang="en-US" altLang="zh-TW" dirty="0">
                    <a:ea typeface="MingLiU_HKSCS" panose="02020500000000000000" pitchFamily="18" charset="-120"/>
                  </a:rPr>
                  <a:t>, y</a:t>
                </a:r>
                <a:r>
                  <a:rPr lang="en-US" altLang="zh-TW" baseline="-25000" dirty="0">
                    <a:ea typeface="MingLiU_HKSCS" panose="02020500000000000000" pitchFamily="18" charset="-120"/>
                  </a:rPr>
                  <a:t>5 </a:t>
                </a:r>
                <a:r>
                  <a:rPr lang="zh-TW" altLang="en-US" dirty="0">
                    <a:ea typeface="MingLiU_HKSCS" panose="02020500000000000000" pitchFamily="18" charset="-120"/>
                  </a:rPr>
                  <a:t>表示星期一，二，三，四，五是否有數學課 </a:t>
                </a:r>
                <a:r>
                  <a:rPr lang="en-US" altLang="zh-TW" dirty="0">
                    <a:ea typeface="MingLiU_HKSCS" panose="02020500000000000000" pitchFamily="18" charset="-120"/>
                  </a:rPr>
                  <a:t>(y</a:t>
                </a:r>
                <a:r>
                  <a:rPr lang="en-US" altLang="zh-TW" baseline="-25000" dirty="0">
                    <a:ea typeface="MingLiU_HKSCS" panose="02020500000000000000" pitchFamily="18" charset="-120"/>
                  </a:rPr>
                  <a:t>1</a:t>
                </a:r>
                <a:r>
                  <a:rPr lang="en-US" altLang="zh-TW" dirty="0">
                    <a:ea typeface="MingLiU_HKSCS" panose="02020500000000000000" pitchFamily="18" charset="-120"/>
                  </a:rPr>
                  <a:t>=1 </a:t>
                </a:r>
                <a:r>
                  <a:rPr lang="zh-TW" altLang="en-US" dirty="0">
                    <a:ea typeface="MingLiU_HKSCS" panose="02020500000000000000" pitchFamily="18" charset="-120"/>
                  </a:rPr>
                  <a:t>表示星期一</a:t>
                </a:r>
                <a:r>
                  <a:rPr lang="zh-TW" altLang="en-US" b="1" dirty="0">
                    <a:ea typeface="MingLiU_HKSCS" panose="02020500000000000000" pitchFamily="18" charset="-120"/>
                  </a:rPr>
                  <a:t>有</a:t>
                </a:r>
                <a:r>
                  <a:rPr lang="zh-TW" altLang="en-US" dirty="0">
                    <a:ea typeface="MingLiU_HKSCS" panose="02020500000000000000" pitchFamily="18" charset="-120"/>
                  </a:rPr>
                  <a:t>數學課，</a:t>
                </a:r>
                <a:r>
                  <a:rPr lang="en-US" altLang="zh-TW" dirty="0">
                    <a:ea typeface="MingLiU_HKSCS" panose="02020500000000000000" pitchFamily="18" charset="-120"/>
                  </a:rPr>
                  <a:t> y</a:t>
                </a:r>
                <a:r>
                  <a:rPr lang="en-US" altLang="zh-TW" baseline="-25000" dirty="0">
                    <a:ea typeface="MingLiU_HKSCS" panose="02020500000000000000" pitchFamily="18" charset="-120"/>
                  </a:rPr>
                  <a:t>1</a:t>
                </a:r>
                <a:r>
                  <a:rPr lang="en-US" altLang="zh-TW" dirty="0">
                    <a:ea typeface="MingLiU_HKSCS" panose="02020500000000000000" pitchFamily="18" charset="-120"/>
                  </a:rPr>
                  <a:t>=0 </a:t>
                </a:r>
                <a:r>
                  <a:rPr lang="zh-TW" altLang="en-US" dirty="0">
                    <a:ea typeface="MingLiU_HKSCS" panose="02020500000000000000" pitchFamily="18" charset="-120"/>
                  </a:rPr>
                  <a:t>表示星期一</a:t>
                </a:r>
                <a:r>
                  <a:rPr lang="zh-TW" altLang="en-US" b="1" dirty="0">
                    <a:ea typeface="MingLiU_HKSCS" panose="02020500000000000000" pitchFamily="18" charset="-120"/>
                  </a:rPr>
                  <a:t>沒有</a:t>
                </a:r>
                <a:r>
                  <a:rPr lang="zh-TW" altLang="en-US" dirty="0">
                    <a:ea typeface="MingLiU_HKSCS" panose="02020500000000000000" pitchFamily="18" charset="-120"/>
                  </a:rPr>
                  <a:t>數學課，如此類推</a:t>
                </a:r>
                <a:r>
                  <a:rPr lang="en-US" altLang="zh-TW" dirty="0">
                    <a:ea typeface="MingLiU_HKSCS" panose="02020500000000000000" pitchFamily="18" charset="-120"/>
                  </a:rPr>
                  <a:t>)</a:t>
                </a:r>
              </a:p>
              <a:p>
                <a:pPr marL="0" indent="0">
                  <a:buNone/>
                </a:pPr>
                <a:r>
                  <a:rPr lang="en-US" altLang="zh-TW" dirty="0">
                    <a:latin typeface="MingLiU_HKSCS" panose="02020500000000000000" pitchFamily="18" charset="-120"/>
                    <a:ea typeface="MingLiU_HKSCS" panose="02020500000000000000" pitchFamily="18" charset="-120"/>
                  </a:rPr>
                  <a:t>   - </a:t>
                </a:r>
                <a:r>
                  <a:rPr lang="zh-TW" altLang="en-US" dirty="0">
                    <a:latin typeface="MingLiU_HKSCS" panose="02020500000000000000" pitchFamily="18" charset="-120"/>
                    <a:ea typeface="MingLiU_HKSCS" panose="02020500000000000000" pitchFamily="18" charset="-120"/>
                  </a:rPr>
                  <a:t>如星期一有數學課，則星期二</a:t>
                </a:r>
                <a:r>
                  <a:rPr lang="zh-TW" altLang="en-US" b="1" u="sng" dirty="0">
                    <a:latin typeface="MingLiU_HKSCS" panose="02020500000000000000" pitchFamily="18" charset="-120"/>
                    <a:ea typeface="MingLiU_HKSCS" panose="02020500000000000000" pitchFamily="18" charset="-120"/>
                  </a:rPr>
                  <a:t>絕不能</a:t>
                </a:r>
                <a:r>
                  <a:rPr lang="zh-TW" altLang="en-US" dirty="0">
                    <a:latin typeface="MingLiU_HKSCS" panose="02020500000000000000" pitchFamily="18" charset="-120"/>
                    <a:ea typeface="MingLiU_HKSCS" panose="02020500000000000000" pitchFamily="18" charset="-120"/>
                  </a:rPr>
                  <a:t>有數學課，可以用二進制變量構造約束如下</a:t>
                </a:r>
                <a:endParaRPr lang="en-US" altLang="zh-TW" sz="600" dirty="0">
                  <a:latin typeface="MingLiU_HKSCS" panose="02020500000000000000" pitchFamily="18" charset="-120"/>
                  <a:ea typeface="MingLiU_HKSCS" panose="02020500000000000000" pitchFamily="18" charset="-120"/>
                </a:endParaRPr>
              </a:p>
              <a:p>
                <a:pPr marL="0" indent="0" algn="ctr">
                  <a:buNone/>
                </a:pPr>
                <a14:m>
                  <m:oMathPara xmlns:m="http://schemas.openxmlformats.org/officeDocument/2006/math">
                    <m:oMathParaPr>
                      <m:jc m:val="centerGroup"/>
                    </m:oMathParaPr>
                    <m:oMath xmlns:m="http://schemas.openxmlformats.org/officeDocument/2006/math">
                      <m:sSub>
                        <m:sSubPr>
                          <m:ctrlPr>
                            <a:rPr lang="en-US" altLang="zh-TW" sz="2000" b="0" i="1" smtClean="0">
                              <a:latin typeface="Cambria Math" panose="02040503050406030204" pitchFamily="18" charset="0"/>
                              <a:ea typeface="MingLiU_HKSCS" panose="02020500000000000000" pitchFamily="18" charset="-120"/>
                            </a:rPr>
                          </m:ctrlPr>
                        </m:sSubPr>
                        <m:e>
                          <m:r>
                            <a:rPr lang="en-US" altLang="zh-TW" sz="2000" b="0" i="1" smtClean="0">
                              <a:latin typeface="Cambria Math" panose="02040503050406030204" pitchFamily="18" charset="0"/>
                              <a:ea typeface="MingLiU_HKSCS" panose="02020500000000000000" pitchFamily="18" charset="-120"/>
                            </a:rPr>
                            <m:t>𝑦</m:t>
                          </m:r>
                        </m:e>
                        <m:sub>
                          <m:r>
                            <a:rPr lang="en-US" altLang="zh-TW" sz="2000" b="0" i="1" smtClean="0">
                              <a:latin typeface="Cambria Math" panose="02040503050406030204" pitchFamily="18" charset="0"/>
                              <a:ea typeface="MingLiU_HKSCS" panose="02020500000000000000" pitchFamily="18" charset="-120"/>
                            </a:rPr>
                            <m:t>2</m:t>
                          </m:r>
                        </m:sub>
                      </m:sSub>
                      <m:r>
                        <a:rPr lang="en-US" altLang="zh-TW" sz="2000" b="0" i="1" smtClean="0">
                          <a:latin typeface="Cambria Math" panose="02040503050406030204" pitchFamily="18" charset="0"/>
                          <a:ea typeface="MingLiU_HKSCS" panose="02020500000000000000" pitchFamily="18" charset="-120"/>
                        </a:rPr>
                        <m:t>≤1−</m:t>
                      </m:r>
                      <m:sSub>
                        <m:sSubPr>
                          <m:ctrlPr>
                            <a:rPr lang="en-US" altLang="zh-TW" sz="2000" b="0" i="1" smtClean="0">
                              <a:latin typeface="Cambria Math" panose="02040503050406030204" pitchFamily="18" charset="0"/>
                              <a:ea typeface="MingLiU_HKSCS" panose="02020500000000000000" pitchFamily="18" charset="-120"/>
                            </a:rPr>
                          </m:ctrlPr>
                        </m:sSubPr>
                        <m:e>
                          <m:r>
                            <a:rPr lang="en-US" altLang="zh-TW" sz="2000" b="0" i="1" smtClean="0">
                              <a:latin typeface="Cambria Math" panose="02040503050406030204" pitchFamily="18" charset="0"/>
                              <a:ea typeface="MingLiU_HKSCS" panose="02020500000000000000" pitchFamily="18" charset="-120"/>
                            </a:rPr>
                            <m:t>𝑦</m:t>
                          </m:r>
                        </m:e>
                        <m:sub>
                          <m:r>
                            <a:rPr lang="en-US" altLang="zh-TW" sz="2000" b="0" i="1" smtClean="0">
                              <a:latin typeface="Cambria Math" panose="02040503050406030204" pitchFamily="18" charset="0"/>
                              <a:ea typeface="MingLiU_HKSCS" panose="02020500000000000000" pitchFamily="18" charset="-120"/>
                            </a:rPr>
                            <m:t>1</m:t>
                          </m:r>
                        </m:sub>
                      </m:sSub>
                    </m:oMath>
                  </m:oMathPara>
                </a14:m>
                <a:endParaRPr lang="en-US" altLang="zh-TW" sz="2000"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1115732" y="2222287"/>
                <a:ext cx="9966953" cy="3636511"/>
              </a:xfrm>
              <a:blipFill>
                <a:blip r:embed="rId2"/>
                <a:stretch>
                  <a:fillRect l="-254"/>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289257274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整數規劃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(Integer Programming, IP)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8"/>
            <a:ext cx="9966953" cy="2706552"/>
          </a:xfrm>
          <a:effectLst/>
        </p:spPr>
        <p:txBody>
          <a:bodyPr>
            <a:normAutofit/>
          </a:bodyPr>
          <a:lstStyle/>
          <a:p>
            <a:r>
              <a:rPr lang="en-US" u="sng"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：小明的朋友即將搬家並決定丟棄下列的書本</a:t>
            </a:r>
            <a:endParaRPr lang="en-US" altLang="zh-TW" dirty="0">
              <a:latin typeface="MingLiU_HKSCS" panose="02020500000000000000" pitchFamily="18" charset="-120"/>
              <a:ea typeface="MingLiU_HKSCS" panose="02020500000000000000" pitchFamily="18" charset="-120"/>
            </a:endParaRPr>
          </a:p>
          <a:p>
            <a:endParaRPr lang="en-US" altLang="zh-TW" dirty="0">
              <a:latin typeface="MingLiU_HKSCS" panose="02020500000000000000" pitchFamily="18" charset="-120"/>
              <a:ea typeface="MingLiU_HKSCS" panose="02020500000000000000" pitchFamily="18" charset="-120"/>
            </a:endParaRPr>
          </a:p>
          <a:p>
            <a:endParaRPr lang="en-US" altLang="zh-TW" dirty="0">
              <a:latin typeface="MingLiU_HKSCS" panose="02020500000000000000" pitchFamily="18" charset="-120"/>
              <a:ea typeface="MingLiU_HKSCS" panose="02020500000000000000" pitchFamily="18" charset="-120"/>
            </a:endParaRPr>
          </a:p>
          <a:p>
            <a:endParaRPr lang="en-US" altLang="zh-TW" dirty="0">
              <a:latin typeface="MingLiU_HKSCS" panose="02020500000000000000" pitchFamily="18" charset="-120"/>
              <a:ea typeface="MingLiU_HKSCS" panose="02020500000000000000" pitchFamily="18" charset="-120"/>
            </a:endParaRPr>
          </a:p>
          <a:p>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小明欲把當中的一些書本以背包拿走。設背包的容量為</a:t>
            </a:r>
            <a:r>
              <a:rPr lang="en-US" altLang="zh-TW" dirty="0">
                <a:latin typeface="MingLiU_HKSCS" panose="02020500000000000000" pitchFamily="18" charset="-120"/>
                <a:ea typeface="MingLiU_HKSCS" panose="02020500000000000000" pitchFamily="18" charset="-120"/>
              </a:rPr>
              <a:t>12</a:t>
            </a:r>
            <a:r>
              <a:rPr lang="zh-TW" altLang="en-US" dirty="0">
                <a:latin typeface="MingLiU_HKSCS" panose="02020500000000000000" pitchFamily="18" charset="-120"/>
                <a:ea typeface="MingLiU_HKSCS" panose="02020500000000000000" pitchFamily="18" charset="-120"/>
              </a:rPr>
              <a:t>，小明該選擇拿走那些書本以最大化拿走書本的總價值？</a:t>
            </a:r>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aphicFrame>
        <p:nvGraphicFramePr>
          <p:cNvPr id="4" name="Table 4">
            <a:extLst>
              <a:ext uri="{FF2B5EF4-FFF2-40B4-BE49-F238E27FC236}">
                <a16:creationId xmlns:a16="http://schemas.microsoft.com/office/drawing/2014/main" id="{96687C0B-2023-6142-A1D6-A6EF535CDA44}"/>
              </a:ext>
            </a:extLst>
          </p:cNvPr>
          <p:cNvGraphicFramePr>
            <a:graphicFrameLocks noGrp="1"/>
          </p:cNvGraphicFramePr>
          <p:nvPr>
            <p:extLst>
              <p:ext uri="{D42A27DB-BD31-4B8C-83A1-F6EECF244321}">
                <p14:modId xmlns:p14="http://schemas.microsoft.com/office/powerpoint/2010/main" val="1339735550"/>
              </p:ext>
            </p:extLst>
          </p:nvPr>
        </p:nvGraphicFramePr>
        <p:xfrm>
          <a:off x="2031998" y="2872740"/>
          <a:ext cx="8128002" cy="1112520"/>
        </p:xfrm>
        <a:graphic>
          <a:graphicData uri="http://schemas.openxmlformats.org/drawingml/2006/table">
            <a:tbl>
              <a:tblPr firstRow="1" bandRow="1">
                <a:tableStyleId>{3B4B98B0-60AC-42C2-AFA5-B58CD77FA1E5}</a:tableStyleId>
              </a:tblPr>
              <a:tblGrid>
                <a:gridCol w="1354667">
                  <a:extLst>
                    <a:ext uri="{9D8B030D-6E8A-4147-A177-3AD203B41FA5}">
                      <a16:colId xmlns:a16="http://schemas.microsoft.com/office/drawing/2014/main" val="422237302"/>
                    </a:ext>
                  </a:extLst>
                </a:gridCol>
                <a:gridCol w="1354667">
                  <a:extLst>
                    <a:ext uri="{9D8B030D-6E8A-4147-A177-3AD203B41FA5}">
                      <a16:colId xmlns:a16="http://schemas.microsoft.com/office/drawing/2014/main" val="1866845731"/>
                    </a:ext>
                  </a:extLst>
                </a:gridCol>
                <a:gridCol w="1354667">
                  <a:extLst>
                    <a:ext uri="{9D8B030D-6E8A-4147-A177-3AD203B41FA5}">
                      <a16:colId xmlns:a16="http://schemas.microsoft.com/office/drawing/2014/main" val="3982999944"/>
                    </a:ext>
                  </a:extLst>
                </a:gridCol>
                <a:gridCol w="1354667">
                  <a:extLst>
                    <a:ext uri="{9D8B030D-6E8A-4147-A177-3AD203B41FA5}">
                      <a16:colId xmlns:a16="http://schemas.microsoft.com/office/drawing/2014/main" val="2874401205"/>
                    </a:ext>
                  </a:extLst>
                </a:gridCol>
                <a:gridCol w="1354667">
                  <a:extLst>
                    <a:ext uri="{9D8B030D-6E8A-4147-A177-3AD203B41FA5}">
                      <a16:colId xmlns:a16="http://schemas.microsoft.com/office/drawing/2014/main" val="2828377628"/>
                    </a:ext>
                  </a:extLst>
                </a:gridCol>
                <a:gridCol w="1354667">
                  <a:extLst>
                    <a:ext uri="{9D8B030D-6E8A-4147-A177-3AD203B41FA5}">
                      <a16:colId xmlns:a16="http://schemas.microsoft.com/office/drawing/2014/main" val="2331820556"/>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5556570"/>
                  </a:ext>
                </a:extLst>
              </a:tr>
              <a:tr h="370840">
                <a:tc>
                  <a:txBody>
                    <a:bodyPr/>
                    <a:lstStyle/>
                    <a:p>
                      <a:pPr algn="ctr"/>
                      <a:r>
                        <a:rPr lang="en-US" dirty="0" err="1">
                          <a:latin typeface="MingLiU_HKSCS" panose="02020500000000000000" pitchFamily="18" charset="-120"/>
                          <a:ea typeface="MingLiU_HKSCS" panose="02020500000000000000" pitchFamily="18" charset="-120"/>
                        </a:rPr>
                        <a:t>價</a:t>
                      </a:r>
                      <a:r>
                        <a:rPr lang="zh-TW" altLang="en-US" dirty="0"/>
                        <a:t>值</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623277"/>
                  </a:ext>
                </a:extLst>
              </a:tr>
              <a:tr h="370840">
                <a:tc>
                  <a:txBody>
                    <a:bodyPr/>
                    <a:lstStyle/>
                    <a:p>
                      <a:pPr algn="ctr"/>
                      <a:r>
                        <a:rPr lang="en-US" dirty="0" err="1">
                          <a:latin typeface="MingLiU_HKSCS" panose="02020500000000000000" pitchFamily="18" charset="-120"/>
                          <a:ea typeface="MingLiU_HKSCS" panose="02020500000000000000" pitchFamily="18" charset="-120"/>
                        </a:rPr>
                        <a:t>大小</a:t>
                      </a:r>
                      <a:endParaRPr lang="en-US" dirty="0">
                        <a:latin typeface="MingLiU_HKSCS" panose="02020500000000000000" pitchFamily="18" charset="-120"/>
                        <a:ea typeface="MingLiU_HKSCS"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118740"/>
                  </a:ext>
                </a:extLst>
              </a:tr>
            </a:tbl>
          </a:graphicData>
        </a:graphic>
      </p:graphicFrame>
    </p:spTree>
    <p:extLst>
      <p:ext uri="{BB962C8B-B14F-4D97-AF65-F5344CB8AC3E}">
        <p14:creationId xmlns:p14="http://schemas.microsoft.com/office/powerpoint/2010/main" val="190772830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en-US" sz="3600" err="1">
                <a:solidFill>
                  <a:schemeClr val="tx1"/>
                </a:solidFill>
                <a:latin typeface="MingLiU_HKSCS" panose="02020500000000000000" pitchFamily="18" charset="-120"/>
                <a:ea typeface="MingLiU_HKSCS" panose="02020500000000000000" pitchFamily="18" charset="-120"/>
              </a:rPr>
              <a:t>學</a:t>
            </a:r>
            <a:r>
              <a:rPr lang="zh-TW" altLang="en-US" sz="3600">
                <a:solidFill>
                  <a:schemeClr val="tx1"/>
                </a:solidFill>
                <a:latin typeface="MingLiU_HKSCS" panose="02020500000000000000" pitchFamily="18" charset="-120"/>
                <a:ea typeface="MingLiU_HKSCS" panose="02020500000000000000" pitchFamily="18" charset="-120"/>
              </a:rPr>
              <a:t>生講座</a:t>
            </a:r>
            <a:endParaRPr lang="en-US" sz="3600">
              <a:solidFill>
                <a:schemeClr val="tx1"/>
              </a:solidFill>
              <a:latin typeface="MingLiU_HKSCS" panose="02020500000000000000" pitchFamily="18" charset="-120"/>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928256" y="2222287"/>
            <a:ext cx="4544290" cy="3636511"/>
          </a:xfrm>
          <a:effectLst/>
        </p:spPr>
        <p:txBody>
          <a:bodyPr>
            <a:normAutofit/>
          </a:bodyPr>
          <a:lstStyle/>
          <a:p>
            <a:r>
              <a:rPr lang="en-US" dirty="0" err="1">
                <a:latin typeface="MingLiU_HKSCS" panose="02020500000000000000" pitchFamily="18" charset="-120"/>
                <a:ea typeface="MingLiU_HKSCS" panose="02020500000000000000" pitchFamily="18" charset="-120"/>
              </a:rPr>
              <a:t>上午</a:t>
            </a:r>
            <a:r>
              <a:rPr lang="zh-TW" altLang="en-US" dirty="0"/>
              <a:t>：數學建模簡介及例子</a:t>
            </a:r>
            <a:endParaRPr lang="en-US" altLang="zh-TW" dirty="0"/>
          </a:p>
          <a:p>
            <a:pPr lvl="1"/>
            <a:r>
              <a:rPr lang="zh-TW" altLang="en-US" dirty="0"/>
              <a:t>基本數學建模概念</a:t>
            </a:r>
            <a:endParaRPr lang="en-US" altLang="zh-TW" dirty="0"/>
          </a:p>
          <a:p>
            <a:pPr lvl="1"/>
            <a:r>
              <a:rPr lang="zh-TW" altLang="en-US" dirty="0"/>
              <a:t>建立系統模型並作優化</a:t>
            </a:r>
            <a:endParaRPr lang="en-US" altLang="zh-TW" dirty="0"/>
          </a:p>
          <a:p>
            <a:r>
              <a:rPr lang="zh-TW" altLang="en-US" dirty="0"/>
              <a:t>下午：優化模型實戰</a:t>
            </a:r>
            <a:r>
              <a:rPr lang="en-US" altLang="zh-TW" dirty="0"/>
              <a:t> (Microsoft Excel)</a:t>
            </a:r>
          </a:p>
          <a:p>
            <a:pPr lvl="1"/>
            <a:r>
              <a:rPr lang="zh-TW" altLang="en-US" dirty="0"/>
              <a:t>運用數學方法與計算技術</a:t>
            </a:r>
            <a:endParaRPr lang="en-US" dirty="0"/>
          </a:p>
        </p:txBody>
      </p:sp>
      <p:grpSp>
        <p:nvGrpSpPr>
          <p:cNvPr id="9" name="Group 8">
            <a:extLst>
              <a:ext uri="{FF2B5EF4-FFF2-40B4-BE49-F238E27FC236}">
                <a16:creationId xmlns:a16="http://schemas.microsoft.com/office/drawing/2014/main" id="{526F202C-2DF4-3649-B60A-CCF9DC45317B}"/>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44FC80AE-18AC-1243-A6D1-87BDA3B53A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C4CFE120-76BF-C544-A09C-D059AF6925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8F7A928A-5A0D-C244-BBF6-D6351A80EF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16" name="Picture 2">
            <a:extLst>
              <a:ext uri="{FF2B5EF4-FFF2-40B4-BE49-F238E27FC236}">
                <a16:creationId xmlns:a16="http://schemas.microsoft.com/office/drawing/2014/main" id="{BAA4A045-CA52-FB41-A5B5-0E4BF2113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904" y="2146204"/>
            <a:ext cx="3617886" cy="2411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a:extLst>
              <a:ext uri="{FF2B5EF4-FFF2-40B4-BE49-F238E27FC236}">
                <a16:creationId xmlns:a16="http://schemas.microsoft.com/office/drawing/2014/main" id="{E88CB03D-6CA4-EF47-9DBD-804703A6B8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163" y="3623195"/>
            <a:ext cx="3617887" cy="2411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792146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整數規劃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(Integer Programming, IP)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3676707"/>
              </a:xfrm>
              <a:effectLst/>
            </p:spPr>
            <p:txBody>
              <a:bodyPr anchor="t">
                <a:normAutofit/>
              </a:bodyPr>
              <a:lstStyle/>
              <a:p>
                <a:pPr marL="0" indent="0">
                  <a:buNone/>
                </a:pPr>
                <a:endParaRPr lang="en-US" altLang="zh-TW" dirty="0">
                  <a:latin typeface="MingLiU_HKSCS" panose="02020500000000000000" pitchFamily="18" charset="-120"/>
                  <a:ea typeface="MingLiU_HKSCS" panose="02020500000000000000" pitchFamily="18" charset="-120"/>
                </a:endParaRPr>
              </a:p>
              <a:p>
                <a:pPr marL="0" indent="0">
                  <a:buNone/>
                </a:pPr>
                <a:endParaRPr lang="en-US" altLang="zh-TW" dirty="0">
                  <a:latin typeface="MingLiU_HKSCS" panose="02020500000000000000" pitchFamily="18" charset="-120"/>
                  <a:ea typeface="MingLiU_HKSCS" panose="02020500000000000000" pitchFamily="18" charset="-120"/>
                </a:endParaRPr>
              </a:p>
              <a:p>
                <a:pPr marL="0" indent="0">
                  <a:buNone/>
                </a:pPr>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背包的容量為</a:t>
                </a:r>
                <a:r>
                  <a:rPr lang="en-US" altLang="zh-TW" dirty="0">
                    <a:latin typeface="MingLiU_HKSCS" panose="02020500000000000000" pitchFamily="18" charset="-120"/>
                    <a:ea typeface="MingLiU_HKSCS" panose="02020500000000000000" pitchFamily="18" charset="-120"/>
                  </a:rPr>
                  <a:t>12</a:t>
                </a:r>
                <a:r>
                  <a:rPr lang="zh-TW" altLang="en-US" dirty="0">
                    <a:latin typeface="MingLiU_HKSCS" panose="02020500000000000000" pitchFamily="18" charset="-120"/>
                    <a:ea typeface="MingLiU_HKSCS" panose="02020500000000000000" pitchFamily="18" charset="-120"/>
                  </a:rPr>
                  <a:t>，小明該選擇拿走那些書本以最大化書本的總價值？</a:t>
                </a:r>
                <a:endParaRPr lang="en-US" dirty="0"/>
              </a:p>
              <a:p>
                <a:pPr marL="0" indent="0" algn="ctr">
                  <a:buNone/>
                </a:pPr>
                <a:r>
                  <a:rPr lang="zh-TW" altLang="en-US" u="sng" dirty="0">
                    <a:latin typeface="MingLiU_HKSCS" panose="02020500000000000000" pitchFamily="18" charset="-120"/>
                    <a:ea typeface="MingLiU_HKSCS" panose="02020500000000000000" pitchFamily="18" charset="-120"/>
                  </a:rPr>
                  <a:t>決策變量</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二進制變量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A</a:t>
                </a:r>
                <a:r>
                  <a:rPr lang="en-US" altLang="zh-TW" i="1" dirty="0">
                    <a:ea typeface="MingLiU_HKSCS" panose="02020500000000000000" pitchFamily="18" charset="-120"/>
                  </a:rPr>
                  <a:t> ,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B</a:t>
                </a:r>
                <a:r>
                  <a:rPr lang="en-US" altLang="zh-TW" i="1" dirty="0">
                    <a:ea typeface="MingLiU_HKSCS" panose="02020500000000000000" pitchFamily="18" charset="-120"/>
                  </a:rPr>
                  <a:t> ,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C</a:t>
                </a:r>
                <a:r>
                  <a:rPr lang="en-US" altLang="zh-TW" i="1" dirty="0">
                    <a:ea typeface="MingLiU_HKSCS" panose="02020500000000000000" pitchFamily="18" charset="-120"/>
                  </a:rPr>
                  <a:t> ,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D</a:t>
                </a:r>
                <a:r>
                  <a:rPr lang="en-US" altLang="zh-TW" i="1" dirty="0">
                    <a:ea typeface="MingLiU_HKSCS" panose="02020500000000000000" pitchFamily="18" charset="-120"/>
                  </a:rPr>
                  <a:t> ,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E</a:t>
                </a:r>
                <a:endParaRPr lang="en-US" altLang="zh-TW" i="1" baseline="-25000" dirty="0">
                  <a:ea typeface="MingLiU_HKSCS" panose="02020500000000000000" pitchFamily="18" charset="-120"/>
                </a:endParaRPr>
              </a:p>
              <a:p>
                <a:pPr marL="0" indent="0" algn="ctr">
                  <a:buNone/>
                </a:pPr>
                <a:r>
                  <a:rPr lang="en-US" u="sng" dirty="0" err="1">
                    <a:latin typeface="MingLiU_HKSCS" panose="02020500000000000000" pitchFamily="18" charset="-120"/>
                    <a:ea typeface="MingLiU_HKSCS" panose="02020500000000000000" pitchFamily="18" charset="-120"/>
                  </a:rPr>
                  <a:t>約束</a:t>
                </a:r>
                <a:r>
                  <a:rPr lang="zh-TW" altLang="en-US" dirty="0">
                    <a:latin typeface="MingLiU_HKSCS" panose="02020500000000000000" pitchFamily="18" charset="-120"/>
                    <a:ea typeface="MingLiU_HKSCS" panose="02020500000000000000" pitchFamily="18" charset="-120"/>
                  </a:rPr>
                  <a:t>：</a:t>
                </a:r>
                <a14:m>
                  <m:oMath xmlns:m="http://schemas.openxmlformats.org/officeDocument/2006/math">
                    <m:r>
                      <a:rPr lang="zh-TW" altLang="en-US" i="1" dirty="0">
                        <a:latin typeface="Cambria Math" panose="02040503050406030204" pitchFamily="18" charset="0"/>
                        <a:ea typeface="MingLiU_HKSCS" panose="02020500000000000000" pitchFamily="18" charset="-120"/>
                      </a:rPr>
                      <m:t>容</m:t>
                    </m:r>
                    <m:r>
                      <a:rPr lang="zh-TW" altLang="en-US" i="1" dirty="0" smtClean="0">
                        <a:latin typeface="Cambria Math" panose="02040503050406030204" pitchFamily="18" charset="0"/>
                        <a:ea typeface="MingLiU_HKSCS" panose="02020500000000000000" pitchFamily="18" charset="-120"/>
                      </a:rPr>
                      <m:t>量</m:t>
                    </m:r>
                    <m:r>
                      <a:rPr lang="en-US" altLang="zh-TW" b="0" i="1" dirty="0" smtClean="0">
                        <a:latin typeface="Cambria Math" panose="02040503050406030204" pitchFamily="18" charset="0"/>
                        <a:ea typeface="MingLiU_HKSCS" panose="02020500000000000000" pitchFamily="18" charset="-120"/>
                      </a:rPr>
                      <m:t>=12≥5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𝐴</m:t>
                        </m:r>
                      </m:sub>
                    </m:sSub>
                    <m:r>
                      <a:rPr lang="en-US" altLang="zh-TW" b="0" i="1" dirty="0" smtClean="0">
                        <a:latin typeface="Cambria Math" panose="02040503050406030204" pitchFamily="18" charset="0"/>
                        <a:ea typeface="MingLiU_HKSCS" panose="02020500000000000000" pitchFamily="18" charset="-120"/>
                      </a:rPr>
                      <m:t>+3 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𝐵</m:t>
                        </m:r>
                      </m:sub>
                    </m:sSub>
                    <m:r>
                      <a:rPr lang="en-US" altLang="zh-TW" b="0" i="1" dirty="0" smtClean="0">
                        <a:latin typeface="Cambria Math" panose="02040503050406030204" pitchFamily="18" charset="0"/>
                        <a:ea typeface="MingLiU_HKSCS" panose="02020500000000000000" pitchFamily="18" charset="-120"/>
                      </a:rPr>
                      <m:t>+3</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𝐶</m:t>
                        </m:r>
                      </m:sub>
                    </m:sSub>
                    <m:r>
                      <a:rPr lang="en-US" altLang="zh-TW" b="0" i="1" dirty="0" smtClean="0">
                        <a:latin typeface="Cambria Math" panose="02040503050406030204" pitchFamily="18" charset="0"/>
                        <a:ea typeface="MingLiU_HKSCS" panose="02020500000000000000" pitchFamily="18" charset="-120"/>
                      </a:rPr>
                      <m:t>+4 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𝐷</m:t>
                        </m:r>
                      </m:sub>
                    </m:sSub>
                    <m:r>
                      <a:rPr lang="en-US" altLang="zh-TW" b="0" i="1" dirty="0" smtClean="0">
                        <a:latin typeface="Cambria Math" panose="02040503050406030204" pitchFamily="18" charset="0"/>
                        <a:ea typeface="MingLiU_HKSCS" panose="02020500000000000000" pitchFamily="18" charset="-120"/>
                      </a:rPr>
                      <m:t>+6 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𝐸</m:t>
                        </m:r>
                      </m:sub>
                    </m:sSub>
                  </m:oMath>
                </a14:m>
                <a:endParaRPr lang="en-US" dirty="0">
                  <a:latin typeface="MingLiU_HKSCS" panose="02020500000000000000" pitchFamily="18" charset="-120"/>
                  <a:ea typeface="MingLiU_HKSCS" panose="02020500000000000000" pitchFamily="18" charset="-120"/>
                </a:endParaRPr>
              </a:p>
              <a:p>
                <a:pPr marL="0" indent="0" algn="ctr">
                  <a:buNone/>
                </a:pPr>
                <a:r>
                  <a:rPr lang="en-US" u="sng" dirty="0" err="1">
                    <a:latin typeface="MingLiU_HKSCS" panose="02020500000000000000" pitchFamily="18" charset="-120"/>
                    <a:ea typeface="MingLiU_HKSCS" panose="02020500000000000000" pitchFamily="18" charset="-120"/>
                  </a:rPr>
                  <a:t>目</a:t>
                </a:r>
                <a:r>
                  <a:rPr lang="zh-TW" altLang="en-US" u="sng" dirty="0">
                    <a:latin typeface="MingLiU_HKSCS" panose="02020500000000000000" pitchFamily="18" charset="-120"/>
                    <a:ea typeface="MingLiU_HKSCS" panose="02020500000000000000" pitchFamily="18" charset="-120"/>
                  </a:rPr>
                  <a:t>標</a:t>
                </a:r>
                <a:r>
                  <a:rPr lang="zh-TW" altLang="en-US" dirty="0">
                    <a:latin typeface="MingLiU_HKSCS" panose="02020500000000000000" pitchFamily="18" charset="-120"/>
                    <a:ea typeface="MingLiU_HKSCS" panose="02020500000000000000" pitchFamily="18" charset="-120"/>
                  </a:rPr>
                  <a:t>：最大化</a:t>
                </a:r>
                <a:r>
                  <a:rPr lang="en-US" altLang="zh-TW" dirty="0">
                    <a:latin typeface="MingLiU_HKSCS" panose="02020500000000000000" pitchFamily="18" charset="-120"/>
                    <a:ea typeface="MingLiU_HKSCS" panose="02020500000000000000" pitchFamily="18" charset="-120"/>
                  </a:rPr>
                  <a:t> </a:t>
                </a:r>
                <a14:m>
                  <m:oMath xmlns:m="http://schemas.openxmlformats.org/officeDocument/2006/math">
                    <m:r>
                      <a:rPr lang="zh-TW" altLang="en-US" i="1" dirty="0">
                        <a:latin typeface="Cambria Math" panose="02040503050406030204" pitchFamily="18" charset="0"/>
                        <a:ea typeface="MingLiU_HKSCS" panose="02020500000000000000" pitchFamily="18" charset="-120"/>
                      </a:rPr>
                      <m:t>總</m:t>
                    </m:r>
                    <m:r>
                      <a:rPr lang="zh-TW" altLang="en-US" i="1" dirty="0" smtClean="0">
                        <a:latin typeface="Cambria Math" panose="02040503050406030204" pitchFamily="18" charset="0"/>
                        <a:ea typeface="MingLiU_HKSCS" panose="02020500000000000000" pitchFamily="18" charset="-120"/>
                      </a:rPr>
                      <m:t>值</m:t>
                    </m:r>
                    <m:r>
                      <a:rPr lang="en-US" altLang="zh-TW" b="0" i="1" dirty="0" smtClean="0">
                        <a:latin typeface="Cambria Math" panose="02040503050406030204" pitchFamily="18" charset="0"/>
                        <a:ea typeface="MingLiU_HKSCS" panose="02020500000000000000" pitchFamily="18" charset="-120"/>
                      </a:rPr>
                      <m:t>=100</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𝐴</m:t>
                        </m:r>
                      </m:sub>
                    </m:sSub>
                    <m:r>
                      <a:rPr lang="en-US" altLang="zh-TW" b="0" i="1" dirty="0" smtClean="0">
                        <a:latin typeface="Cambria Math" panose="02040503050406030204" pitchFamily="18" charset="0"/>
                        <a:ea typeface="MingLiU_HKSCS" panose="02020500000000000000" pitchFamily="18" charset="-120"/>
                      </a:rPr>
                      <m:t>+70</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𝐵</m:t>
                        </m:r>
                      </m:sub>
                    </m:sSub>
                    <m:r>
                      <a:rPr lang="en-US" altLang="zh-TW" b="0" i="1" dirty="0" smtClean="0">
                        <a:latin typeface="Cambria Math" panose="02040503050406030204" pitchFamily="18" charset="0"/>
                        <a:ea typeface="MingLiU_HKSCS" panose="02020500000000000000" pitchFamily="18" charset="-120"/>
                      </a:rPr>
                      <m:t>+50 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𝐶</m:t>
                        </m:r>
                      </m:sub>
                    </m:sSub>
                    <m:r>
                      <a:rPr lang="en-US" altLang="zh-TW" b="0" i="1" dirty="0" smtClean="0">
                        <a:latin typeface="Cambria Math" panose="02040503050406030204" pitchFamily="18" charset="0"/>
                        <a:ea typeface="MingLiU_HKSCS" panose="02020500000000000000" pitchFamily="18" charset="-120"/>
                      </a:rPr>
                      <m:t>+40 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𝐷</m:t>
                        </m:r>
                      </m:sub>
                    </m:sSub>
                    <m:r>
                      <a:rPr lang="en-US" altLang="zh-TW" b="0" i="1" dirty="0" smtClean="0">
                        <a:latin typeface="Cambria Math" panose="02040503050406030204" pitchFamily="18" charset="0"/>
                        <a:ea typeface="MingLiU_HKSCS" panose="02020500000000000000" pitchFamily="18" charset="-120"/>
                      </a:rPr>
                      <m:t>+60 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𝐸</m:t>
                        </m:r>
                      </m:sub>
                    </m:sSub>
                  </m:oMath>
                </a14:m>
                <a:endParaRPr lang="en-US"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1115732" y="2222287"/>
                <a:ext cx="9966953" cy="3676707"/>
              </a:xfrm>
              <a:blipFill>
                <a:blip r:embed="rId2"/>
                <a:stretch>
                  <a:fillRect l="-254"/>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aphicFrame>
        <p:nvGraphicFramePr>
          <p:cNvPr id="4" name="Table 4">
            <a:extLst>
              <a:ext uri="{FF2B5EF4-FFF2-40B4-BE49-F238E27FC236}">
                <a16:creationId xmlns:a16="http://schemas.microsoft.com/office/drawing/2014/main" id="{96687C0B-2023-6142-A1D6-A6EF535CDA44}"/>
              </a:ext>
            </a:extLst>
          </p:cNvPr>
          <p:cNvGraphicFramePr>
            <a:graphicFrameLocks noGrp="1"/>
          </p:cNvGraphicFramePr>
          <p:nvPr>
            <p:extLst>
              <p:ext uri="{D42A27DB-BD31-4B8C-83A1-F6EECF244321}">
                <p14:modId xmlns:p14="http://schemas.microsoft.com/office/powerpoint/2010/main" val="908118010"/>
              </p:ext>
            </p:extLst>
          </p:nvPr>
        </p:nvGraphicFramePr>
        <p:xfrm>
          <a:off x="2134817" y="2178930"/>
          <a:ext cx="8128002" cy="1112520"/>
        </p:xfrm>
        <a:graphic>
          <a:graphicData uri="http://schemas.openxmlformats.org/drawingml/2006/table">
            <a:tbl>
              <a:tblPr firstRow="1" bandRow="1">
                <a:tableStyleId>{3B4B98B0-60AC-42C2-AFA5-B58CD77FA1E5}</a:tableStyleId>
              </a:tblPr>
              <a:tblGrid>
                <a:gridCol w="1354667">
                  <a:extLst>
                    <a:ext uri="{9D8B030D-6E8A-4147-A177-3AD203B41FA5}">
                      <a16:colId xmlns:a16="http://schemas.microsoft.com/office/drawing/2014/main" val="422237302"/>
                    </a:ext>
                  </a:extLst>
                </a:gridCol>
                <a:gridCol w="1354667">
                  <a:extLst>
                    <a:ext uri="{9D8B030D-6E8A-4147-A177-3AD203B41FA5}">
                      <a16:colId xmlns:a16="http://schemas.microsoft.com/office/drawing/2014/main" val="1866845731"/>
                    </a:ext>
                  </a:extLst>
                </a:gridCol>
                <a:gridCol w="1354667">
                  <a:extLst>
                    <a:ext uri="{9D8B030D-6E8A-4147-A177-3AD203B41FA5}">
                      <a16:colId xmlns:a16="http://schemas.microsoft.com/office/drawing/2014/main" val="3982999944"/>
                    </a:ext>
                  </a:extLst>
                </a:gridCol>
                <a:gridCol w="1354667">
                  <a:extLst>
                    <a:ext uri="{9D8B030D-6E8A-4147-A177-3AD203B41FA5}">
                      <a16:colId xmlns:a16="http://schemas.microsoft.com/office/drawing/2014/main" val="2874401205"/>
                    </a:ext>
                  </a:extLst>
                </a:gridCol>
                <a:gridCol w="1354667">
                  <a:extLst>
                    <a:ext uri="{9D8B030D-6E8A-4147-A177-3AD203B41FA5}">
                      <a16:colId xmlns:a16="http://schemas.microsoft.com/office/drawing/2014/main" val="2828377628"/>
                    </a:ext>
                  </a:extLst>
                </a:gridCol>
                <a:gridCol w="1354667">
                  <a:extLst>
                    <a:ext uri="{9D8B030D-6E8A-4147-A177-3AD203B41FA5}">
                      <a16:colId xmlns:a16="http://schemas.microsoft.com/office/drawing/2014/main" val="2331820556"/>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5556570"/>
                  </a:ext>
                </a:extLst>
              </a:tr>
              <a:tr h="370840">
                <a:tc>
                  <a:txBody>
                    <a:bodyPr/>
                    <a:lstStyle/>
                    <a:p>
                      <a:pPr algn="ctr"/>
                      <a:r>
                        <a:rPr lang="en-US" dirty="0" err="1">
                          <a:latin typeface="MingLiU_HKSCS" panose="02020500000000000000" pitchFamily="18" charset="-120"/>
                          <a:ea typeface="MingLiU_HKSCS" panose="02020500000000000000" pitchFamily="18" charset="-120"/>
                        </a:rPr>
                        <a:t>價</a:t>
                      </a:r>
                      <a:r>
                        <a:rPr lang="zh-TW" altLang="en-US" dirty="0"/>
                        <a:t>值</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623277"/>
                  </a:ext>
                </a:extLst>
              </a:tr>
              <a:tr h="370840">
                <a:tc>
                  <a:txBody>
                    <a:bodyPr/>
                    <a:lstStyle/>
                    <a:p>
                      <a:pPr algn="ctr"/>
                      <a:r>
                        <a:rPr lang="en-US" dirty="0" err="1">
                          <a:latin typeface="MingLiU_HKSCS" panose="02020500000000000000" pitchFamily="18" charset="-120"/>
                          <a:ea typeface="MingLiU_HKSCS" panose="02020500000000000000" pitchFamily="18" charset="-120"/>
                        </a:rPr>
                        <a:t>大小</a:t>
                      </a:r>
                      <a:endParaRPr lang="en-US" dirty="0">
                        <a:latin typeface="MingLiU_HKSCS" panose="02020500000000000000" pitchFamily="18" charset="-120"/>
                        <a:ea typeface="MingLiU_HKSCS"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118740"/>
                  </a:ext>
                </a:extLst>
              </a:tr>
            </a:tbl>
          </a:graphicData>
        </a:graphic>
      </p:graphicFrame>
      <p:pic>
        <p:nvPicPr>
          <p:cNvPr id="6" name="Picture 5">
            <a:extLst>
              <a:ext uri="{FF2B5EF4-FFF2-40B4-BE49-F238E27FC236}">
                <a16:creationId xmlns:a16="http://schemas.microsoft.com/office/drawing/2014/main" id="{0BFEC3EA-FC44-8940-A469-C8EAED9E506D}"/>
              </a:ext>
            </a:extLst>
          </p:cNvPr>
          <p:cNvPicPr>
            <a:picLocks noChangeAspect="1"/>
          </p:cNvPicPr>
          <p:nvPr/>
        </p:nvPicPr>
        <p:blipFill>
          <a:blip r:embed="rId6"/>
          <a:stretch>
            <a:fillRect/>
          </a:stretch>
        </p:blipFill>
        <p:spPr>
          <a:xfrm>
            <a:off x="2607836" y="5213111"/>
            <a:ext cx="6976328" cy="942116"/>
          </a:xfrm>
          <a:prstGeom prst="rect">
            <a:avLst/>
          </a:prstGeom>
        </p:spPr>
      </p:pic>
    </p:spTree>
    <p:extLst>
      <p:ext uri="{BB962C8B-B14F-4D97-AF65-F5344CB8AC3E}">
        <p14:creationId xmlns:p14="http://schemas.microsoft.com/office/powerpoint/2010/main" val="231080551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整數規劃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(Integer Programming, IP)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5756123" cy="3636511"/>
          </a:xfrm>
          <a:effectLst/>
        </p:spPr>
        <p:txBody>
          <a:bodyPr anchor="t">
            <a:normAutofit/>
          </a:bodyPr>
          <a:lstStyle/>
          <a:p>
            <a:pPr algn="just"/>
            <a:r>
              <a:rPr lang="zh-TW" altLang="en-US" dirty="0"/>
              <a:t>出版社每日有三種語文的文章要出版，三種語言分別為中文、英文及日文。小明、小家和小仁都是這家出版社的打字員，以下為他們打字的速度：</a:t>
            </a:r>
            <a:endParaRPr lang="en-US" altLang="zh-TW" dirty="0"/>
          </a:p>
          <a:p>
            <a:endParaRPr lang="en-US" dirty="0"/>
          </a:p>
          <a:p>
            <a:endParaRPr lang="en-US" dirty="0"/>
          </a:p>
          <a:p>
            <a:endParaRPr lang="en-US" dirty="0"/>
          </a:p>
          <a:p>
            <a:endParaRPr lang="en-US" dirty="0"/>
          </a:p>
          <a:p>
            <a:pPr algn="just"/>
            <a:r>
              <a:rPr lang="zh-TW" altLang="en-US" dirty="0"/>
              <a:t>請問出版社應安排他們負責那一種語言呢？</a:t>
            </a:r>
            <a:r>
              <a:rPr lang="en-US" dirty="0"/>
              <a:t> (</a:t>
            </a:r>
            <a:r>
              <a:rPr lang="zh-TW" altLang="en-US" dirty="0"/>
              <a:t>假設出版社希望每分鐘打的字數為最多，且所有工人只能被獲分配一件工作 。</a:t>
            </a:r>
            <a:r>
              <a:rPr lang="en-US" dirty="0"/>
              <a:t>)</a:t>
            </a:r>
          </a:p>
          <a:p>
            <a:endParaRPr lang="en-US" dirty="0"/>
          </a:p>
          <a:p>
            <a:endParaRPr lang="en-US" altLang="zh-TW" dirty="0"/>
          </a:p>
          <a:p>
            <a:endParaRPr lang="en-US" dirty="0"/>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aphicFrame>
        <p:nvGraphicFramePr>
          <p:cNvPr id="6" name="Table 5">
            <a:extLst>
              <a:ext uri="{FF2B5EF4-FFF2-40B4-BE49-F238E27FC236}">
                <a16:creationId xmlns:a16="http://schemas.microsoft.com/office/drawing/2014/main" id="{12D62F74-B606-344E-A0B6-5FEF67A1B1CD}"/>
              </a:ext>
            </a:extLst>
          </p:cNvPr>
          <p:cNvGraphicFramePr>
            <a:graphicFrameLocks noGrp="1"/>
          </p:cNvGraphicFramePr>
          <p:nvPr>
            <p:extLst>
              <p:ext uri="{D42A27DB-BD31-4B8C-83A1-F6EECF244321}">
                <p14:modId xmlns:p14="http://schemas.microsoft.com/office/powerpoint/2010/main" val="422592105"/>
              </p:ext>
            </p:extLst>
          </p:nvPr>
        </p:nvGraphicFramePr>
        <p:xfrm>
          <a:off x="1044612" y="3264374"/>
          <a:ext cx="5756123" cy="1262192"/>
        </p:xfrm>
        <a:graphic>
          <a:graphicData uri="http://schemas.openxmlformats.org/drawingml/2006/table">
            <a:tbl>
              <a:tblPr firstRow="1" firstCol="1" lastRow="1" lastCol="1" bandRow="1" bandCol="1">
                <a:tableStyleId>{B301B821-A1FF-4177-AEE7-76D212191A09}</a:tableStyleId>
              </a:tblPr>
              <a:tblGrid>
                <a:gridCol w="1262055">
                  <a:extLst>
                    <a:ext uri="{9D8B030D-6E8A-4147-A177-3AD203B41FA5}">
                      <a16:colId xmlns:a16="http://schemas.microsoft.com/office/drawing/2014/main" val="1523119227"/>
                    </a:ext>
                  </a:extLst>
                </a:gridCol>
                <a:gridCol w="1520485">
                  <a:extLst>
                    <a:ext uri="{9D8B030D-6E8A-4147-A177-3AD203B41FA5}">
                      <a16:colId xmlns:a16="http://schemas.microsoft.com/office/drawing/2014/main" val="3816414499"/>
                    </a:ext>
                  </a:extLst>
                </a:gridCol>
                <a:gridCol w="1508709">
                  <a:extLst>
                    <a:ext uri="{9D8B030D-6E8A-4147-A177-3AD203B41FA5}">
                      <a16:colId xmlns:a16="http://schemas.microsoft.com/office/drawing/2014/main" val="805624080"/>
                    </a:ext>
                  </a:extLst>
                </a:gridCol>
                <a:gridCol w="1464874">
                  <a:extLst>
                    <a:ext uri="{9D8B030D-6E8A-4147-A177-3AD203B41FA5}">
                      <a16:colId xmlns:a16="http://schemas.microsoft.com/office/drawing/2014/main" val="580824827"/>
                    </a:ext>
                  </a:extLst>
                </a:gridCol>
              </a:tblGrid>
              <a:tr h="315548">
                <a:tc>
                  <a:txBody>
                    <a:bodyPr/>
                    <a:lstStyle/>
                    <a:p>
                      <a:pPr marL="0" marR="0" algn="ctr">
                        <a:spcBef>
                          <a:spcPts val="0"/>
                        </a:spcBef>
                        <a:spcAft>
                          <a:spcPts val="0"/>
                        </a:spcAft>
                      </a:pPr>
                      <a:r>
                        <a:rPr lang="en-US" sz="1800" b="0" dirty="0">
                          <a:effectLst/>
                        </a:rPr>
                        <a:t> </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zh-TW" sz="1800" b="0" dirty="0">
                          <a:effectLst/>
                        </a:rPr>
                        <a:t>中文</a:t>
                      </a:r>
                      <a:r>
                        <a:rPr lang="en-US" altLang="zh-TW" sz="1800" b="0" dirty="0">
                          <a:effectLst/>
                        </a:rPr>
                        <a:t> (C)</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zh-TW" sz="1800" b="0" dirty="0">
                          <a:effectLst/>
                        </a:rPr>
                        <a:t>英文</a:t>
                      </a:r>
                      <a:r>
                        <a:rPr lang="en-US" altLang="zh-TW" sz="1800" b="0" dirty="0">
                          <a:effectLst/>
                        </a:rPr>
                        <a:t> (E)</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zh-TW" sz="1800" b="0" dirty="0">
                          <a:effectLst/>
                        </a:rPr>
                        <a:t>日文</a:t>
                      </a:r>
                      <a:r>
                        <a:rPr lang="en-US" altLang="zh-TW" sz="1800" b="0" dirty="0">
                          <a:effectLst/>
                        </a:rPr>
                        <a:t> (J)</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159187"/>
                  </a:ext>
                </a:extLst>
              </a:tr>
              <a:tr h="315548">
                <a:tc>
                  <a:txBody>
                    <a:bodyPr/>
                    <a:lstStyle/>
                    <a:p>
                      <a:pPr marL="0" marR="0" algn="ctr">
                        <a:spcBef>
                          <a:spcPts val="0"/>
                        </a:spcBef>
                        <a:spcAft>
                          <a:spcPts val="0"/>
                        </a:spcAft>
                      </a:pPr>
                      <a:r>
                        <a:rPr lang="zh-TW" sz="1800" b="0" dirty="0">
                          <a:effectLst/>
                        </a:rPr>
                        <a:t>小明</a:t>
                      </a:r>
                      <a:r>
                        <a:rPr lang="en-US" altLang="zh-TW" sz="1800" b="0" dirty="0">
                          <a:effectLst/>
                        </a:rPr>
                        <a:t>(1)</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60/min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100/min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30/min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841592"/>
                  </a:ext>
                </a:extLst>
              </a:tr>
              <a:tr h="315548">
                <a:tc>
                  <a:txBody>
                    <a:bodyPr/>
                    <a:lstStyle/>
                    <a:p>
                      <a:pPr marL="0" marR="0" algn="ctr">
                        <a:spcBef>
                          <a:spcPts val="0"/>
                        </a:spcBef>
                        <a:spcAft>
                          <a:spcPts val="0"/>
                        </a:spcAft>
                      </a:pPr>
                      <a:r>
                        <a:rPr lang="zh-TW" sz="1800" b="0" dirty="0">
                          <a:effectLst/>
                        </a:rPr>
                        <a:t>小家</a:t>
                      </a:r>
                      <a:r>
                        <a:rPr lang="en-US" altLang="zh-TW" sz="1800" b="0" dirty="0">
                          <a:effectLst/>
                        </a:rPr>
                        <a:t>(2)</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45/min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80/min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40/min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0364239"/>
                  </a:ext>
                </a:extLst>
              </a:tr>
              <a:tr h="315548">
                <a:tc>
                  <a:txBody>
                    <a:bodyPr/>
                    <a:lstStyle/>
                    <a:p>
                      <a:pPr marL="0" marR="0" algn="ctr">
                        <a:spcBef>
                          <a:spcPts val="0"/>
                        </a:spcBef>
                        <a:spcAft>
                          <a:spcPts val="0"/>
                        </a:spcAft>
                      </a:pPr>
                      <a:r>
                        <a:rPr lang="zh-TW" sz="1800" b="0" dirty="0">
                          <a:effectLst/>
                        </a:rPr>
                        <a:t>小仁</a:t>
                      </a:r>
                      <a:r>
                        <a:rPr lang="en-US" altLang="zh-TW" sz="1800" b="0" dirty="0">
                          <a:effectLst/>
                        </a:rPr>
                        <a:t>(3)</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50/min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effectLst/>
                        </a:rPr>
                        <a:t>90/min</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effectLst/>
                        </a:rPr>
                        <a:t>45/min</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123598"/>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322C36-9382-2B41-6FCC-EB5B260FD4FB}"/>
                  </a:ext>
                </a:extLst>
              </p:cNvPr>
              <p:cNvSpPr txBox="1"/>
              <p:nvPr/>
            </p:nvSpPr>
            <p:spPr>
              <a:xfrm>
                <a:off x="6871855" y="2074024"/>
                <a:ext cx="4683052" cy="4154984"/>
              </a:xfrm>
              <a:prstGeom prst="rect">
                <a:avLst/>
              </a:prstGeom>
              <a:noFill/>
            </p:spPr>
            <p:txBody>
              <a:bodyPr wrap="square">
                <a:spAutoFit/>
              </a:bodyPr>
              <a:lstStyle/>
              <a:p>
                <a:pPr marL="0" indent="0">
                  <a:buNone/>
                </a:pPr>
                <a:r>
                  <a:rPr lang="zh-TW" altLang="en-US" u="sng" dirty="0">
                    <a:latin typeface="MingLiU_HKSCS" panose="02020500000000000000" pitchFamily="18" charset="-120"/>
                    <a:ea typeface="MingLiU_HKSCS" panose="02020500000000000000" pitchFamily="18" charset="-120"/>
                  </a:rPr>
                  <a:t>決策變量</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二進制變量 </a:t>
                </a:r>
                <a:endParaRPr lang="en-US" altLang="zh-TW" dirty="0">
                  <a:latin typeface="MingLiU_HKSCS" panose="02020500000000000000" pitchFamily="18" charset="-120"/>
                  <a:ea typeface="MingLiU_HKSCS" panose="02020500000000000000" pitchFamily="18" charset="-120"/>
                </a:endParaRPr>
              </a:p>
              <a:p>
                <a:pPr marL="0" indent="0" algn="ctr">
                  <a:buNone/>
                </a:pPr>
                <a:r>
                  <a:rPr lang="en-US" altLang="zh-TW" i="1" dirty="0">
                    <a:ea typeface="MingLiU_HKSCS" panose="02020500000000000000" pitchFamily="18" charset="-120"/>
                  </a:rPr>
                  <a:t>Y</a:t>
                </a:r>
                <a:r>
                  <a:rPr lang="en-US" altLang="zh-TW" i="1" baseline="-25000" dirty="0">
                    <a:ea typeface="MingLiU_HKSCS" panose="02020500000000000000" pitchFamily="18" charset="-120"/>
                  </a:rPr>
                  <a:t>1,C</a:t>
                </a:r>
                <a:r>
                  <a:rPr lang="en-US" altLang="zh-TW" i="1" dirty="0">
                    <a:ea typeface="MingLiU_HKSCS" panose="02020500000000000000" pitchFamily="18" charset="-120"/>
                  </a:rPr>
                  <a:t> , Y</a:t>
                </a:r>
                <a:r>
                  <a:rPr lang="en-US" altLang="zh-TW" i="1" baseline="-25000" dirty="0">
                    <a:ea typeface="MingLiU_HKSCS" panose="02020500000000000000" pitchFamily="18" charset="-120"/>
                  </a:rPr>
                  <a:t>1,E</a:t>
                </a:r>
                <a:r>
                  <a:rPr lang="en-US" altLang="zh-TW" i="1" dirty="0">
                    <a:ea typeface="MingLiU_HKSCS" panose="02020500000000000000" pitchFamily="18" charset="-120"/>
                  </a:rPr>
                  <a:t> , Y</a:t>
                </a:r>
                <a:r>
                  <a:rPr lang="en-US" altLang="zh-TW" i="1" baseline="-25000" dirty="0">
                    <a:ea typeface="MingLiU_HKSCS" panose="02020500000000000000" pitchFamily="18" charset="-120"/>
                  </a:rPr>
                  <a:t>1,J </a:t>
                </a:r>
                <a:r>
                  <a:rPr lang="en-US" altLang="zh-TW" i="1" dirty="0">
                    <a:ea typeface="MingLiU_HKSCS" panose="02020500000000000000" pitchFamily="18" charset="-120"/>
                  </a:rPr>
                  <a:t>(</a:t>
                </a:r>
                <a:r>
                  <a:rPr lang="zh-TW" altLang="en-US" i="1" dirty="0">
                    <a:ea typeface="MingLiU_HKSCS" panose="02020500000000000000" pitchFamily="18" charset="-120"/>
                  </a:rPr>
                  <a:t>小明</a:t>
                </a:r>
                <a:r>
                  <a:rPr lang="en-US" altLang="zh-TW" i="1" dirty="0">
                    <a:ea typeface="MingLiU_HKSCS" panose="02020500000000000000" pitchFamily="18" charset="-120"/>
                  </a:rPr>
                  <a:t>)</a:t>
                </a:r>
                <a:endParaRPr lang="en-US" altLang="zh-TW" i="1" baseline="-25000" dirty="0">
                  <a:ea typeface="MingLiU_HKSCS" panose="02020500000000000000" pitchFamily="18" charset="-120"/>
                </a:endParaRPr>
              </a:p>
              <a:p>
                <a:pPr algn="ctr"/>
                <a:r>
                  <a:rPr lang="en-US" altLang="zh-TW" i="1" dirty="0">
                    <a:ea typeface="MingLiU_HKSCS" panose="02020500000000000000" pitchFamily="18" charset="-120"/>
                  </a:rPr>
                  <a:t>Y</a:t>
                </a:r>
                <a:r>
                  <a:rPr lang="en-US" altLang="zh-TW" i="1" baseline="-25000" dirty="0">
                    <a:ea typeface="MingLiU_HKSCS" panose="02020500000000000000" pitchFamily="18" charset="-120"/>
                  </a:rPr>
                  <a:t>2,C</a:t>
                </a:r>
                <a:r>
                  <a:rPr lang="en-US" altLang="zh-TW" i="1" dirty="0">
                    <a:ea typeface="MingLiU_HKSCS" panose="02020500000000000000" pitchFamily="18" charset="-120"/>
                  </a:rPr>
                  <a:t> , Y</a:t>
                </a:r>
                <a:r>
                  <a:rPr lang="en-US" altLang="zh-TW" i="1" baseline="-25000" dirty="0">
                    <a:ea typeface="MingLiU_HKSCS" panose="02020500000000000000" pitchFamily="18" charset="-120"/>
                  </a:rPr>
                  <a:t>2,E</a:t>
                </a:r>
                <a:r>
                  <a:rPr lang="en-US" altLang="zh-TW" i="1" dirty="0">
                    <a:ea typeface="MingLiU_HKSCS" panose="02020500000000000000" pitchFamily="18" charset="-120"/>
                  </a:rPr>
                  <a:t> , Y</a:t>
                </a:r>
                <a:r>
                  <a:rPr lang="en-US" altLang="zh-TW" i="1" baseline="-25000" dirty="0">
                    <a:ea typeface="MingLiU_HKSCS" panose="02020500000000000000" pitchFamily="18" charset="-120"/>
                  </a:rPr>
                  <a:t>2,J</a:t>
                </a:r>
                <a:r>
                  <a:rPr lang="en-US" altLang="zh-TW" i="1" dirty="0">
                    <a:ea typeface="MingLiU_HKSCS" panose="02020500000000000000" pitchFamily="18" charset="-120"/>
                  </a:rPr>
                  <a:t> (</a:t>
                </a:r>
                <a:r>
                  <a:rPr lang="zh-TW" altLang="en-US" i="1" dirty="0">
                    <a:ea typeface="MingLiU_HKSCS" panose="02020500000000000000" pitchFamily="18" charset="-120"/>
                  </a:rPr>
                  <a:t>小家</a:t>
                </a:r>
                <a:r>
                  <a:rPr lang="en-US" altLang="zh-TW" i="1" dirty="0">
                    <a:ea typeface="MingLiU_HKSCS" panose="02020500000000000000" pitchFamily="18" charset="-120"/>
                  </a:rPr>
                  <a:t>)</a:t>
                </a:r>
                <a:endParaRPr lang="en-US" altLang="zh-TW" i="1" baseline="-25000" dirty="0">
                  <a:ea typeface="MingLiU_HKSCS" panose="02020500000000000000" pitchFamily="18" charset="-120"/>
                </a:endParaRPr>
              </a:p>
              <a:p>
                <a:pPr algn="ctr"/>
                <a:r>
                  <a:rPr lang="en-US" altLang="zh-TW" i="1" dirty="0">
                    <a:ea typeface="MingLiU_HKSCS" panose="02020500000000000000" pitchFamily="18" charset="-120"/>
                  </a:rPr>
                  <a:t>Y</a:t>
                </a:r>
                <a:r>
                  <a:rPr lang="en-US" altLang="zh-TW" i="1" baseline="-25000" dirty="0">
                    <a:ea typeface="MingLiU_HKSCS" panose="02020500000000000000" pitchFamily="18" charset="-120"/>
                  </a:rPr>
                  <a:t>3,C</a:t>
                </a:r>
                <a:r>
                  <a:rPr lang="en-US" altLang="zh-TW" i="1" dirty="0">
                    <a:ea typeface="MingLiU_HKSCS" panose="02020500000000000000" pitchFamily="18" charset="-120"/>
                  </a:rPr>
                  <a:t> , Y</a:t>
                </a:r>
                <a:r>
                  <a:rPr lang="en-US" altLang="zh-TW" i="1" baseline="-25000" dirty="0">
                    <a:ea typeface="MingLiU_HKSCS" panose="02020500000000000000" pitchFamily="18" charset="-120"/>
                  </a:rPr>
                  <a:t>3,E</a:t>
                </a:r>
                <a:r>
                  <a:rPr lang="en-US" altLang="zh-TW" i="1" dirty="0">
                    <a:ea typeface="MingLiU_HKSCS" panose="02020500000000000000" pitchFamily="18" charset="-120"/>
                  </a:rPr>
                  <a:t> , Y</a:t>
                </a:r>
                <a:r>
                  <a:rPr lang="en-US" altLang="zh-TW" i="1" baseline="-25000" dirty="0">
                    <a:ea typeface="MingLiU_HKSCS" panose="02020500000000000000" pitchFamily="18" charset="-120"/>
                  </a:rPr>
                  <a:t>3,J</a:t>
                </a:r>
                <a:r>
                  <a:rPr lang="en-US" altLang="zh-TW" i="1" dirty="0">
                    <a:ea typeface="MingLiU_HKSCS" panose="02020500000000000000" pitchFamily="18" charset="-120"/>
                  </a:rPr>
                  <a:t> (</a:t>
                </a:r>
                <a:r>
                  <a:rPr lang="zh-TW" altLang="en-US" i="1" dirty="0">
                    <a:ea typeface="MingLiU_HKSCS" panose="02020500000000000000" pitchFamily="18" charset="-120"/>
                  </a:rPr>
                  <a:t>小仁</a:t>
                </a:r>
                <a:r>
                  <a:rPr lang="en-US" altLang="zh-TW" i="1" dirty="0">
                    <a:ea typeface="MingLiU_HKSCS" panose="02020500000000000000" pitchFamily="18" charset="-120"/>
                  </a:rPr>
                  <a:t>)</a:t>
                </a:r>
                <a:endParaRPr lang="en-US" altLang="zh-TW" i="1" baseline="-25000" dirty="0">
                  <a:ea typeface="MingLiU_HKSCS" panose="02020500000000000000" pitchFamily="18" charset="-120"/>
                </a:endParaRPr>
              </a:p>
              <a:p>
                <a:pPr marL="0" indent="0" algn="ctr">
                  <a:buNone/>
                </a:pPr>
                <a:endParaRPr lang="en-US" altLang="zh-TW" i="1" baseline="-25000" dirty="0">
                  <a:ea typeface="MingLiU_HKSCS" panose="02020500000000000000" pitchFamily="18" charset="-120"/>
                </a:endParaRPr>
              </a:p>
              <a:p>
                <a:pPr marL="0" indent="0">
                  <a:buNone/>
                </a:pPr>
                <a:r>
                  <a:rPr lang="en-US" u="sng" dirty="0" err="1">
                    <a:latin typeface="MingLiU_HKSCS" panose="02020500000000000000" pitchFamily="18" charset="-120"/>
                    <a:ea typeface="MingLiU_HKSCS" panose="02020500000000000000" pitchFamily="18" charset="-120"/>
                  </a:rPr>
                  <a:t>約束</a:t>
                </a:r>
                <a:r>
                  <a:rPr lang="zh-TW" altLang="en-US" dirty="0">
                    <a:latin typeface="MingLiU_HKSCS" panose="02020500000000000000" pitchFamily="18" charset="-120"/>
                    <a:ea typeface="MingLiU_HKSCS" panose="02020500000000000000" pitchFamily="18" charset="-120"/>
                  </a:rPr>
                  <a:t>：</a:t>
                </a:r>
                <a:endParaRPr lang="en-US" altLang="zh-TW" dirty="0">
                  <a:latin typeface="MingLiU_HKSCS" panose="02020500000000000000" pitchFamily="18" charset="-120"/>
                  <a:ea typeface="MingLiU_HKSCS" panose="02020500000000000000" pitchFamily="18" charset="-120"/>
                </a:endParaRPr>
              </a:p>
              <a:p>
                <a:pPr marL="0" indent="0" algn="ctr">
                  <a:buNone/>
                </a:pPr>
                <a:r>
                  <a:rPr lang="en-US" altLang="zh-TW" i="1" dirty="0">
                    <a:ea typeface="MingLiU_HKSCS" panose="02020500000000000000" pitchFamily="18" charset="-120"/>
                  </a:rPr>
                  <a:t>Y</a:t>
                </a:r>
                <a:r>
                  <a:rPr lang="en-US" altLang="zh-TW" i="1" baseline="-25000" dirty="0">
                    <a:ea typeface="MingLiU_HKSCS" panose="02020500000000000000" pitchFamily="18" charset="-120"/>
                  </a:rPr>
                  <a:t>1,C</a:t>
                </a:r>
                <a:r>
                  <a:rPr lang="en-US" altLang="zh-TW" i="1" dirty="0">
                    <a:ea typeface="MingLiU_HKSCS" panose="02020500000000000000" pitchFamily="18" charset="-120"/>
                  </a:rPr>
                  <a:t> + Y</a:t>
                </a:r>
                <a:r>
                  <a:rPr lang="en-US" altLang="zh-TW" i="1" baseline="-25000" dirty="0">
                    <a:ea typeface="MingLiU_HKSCS" panose="02020500000000000000" pitchFamily="18" charset="-120"/>
                  </a:rPr>
                  <a:t>1,E</a:t>
                </a:r>
                <a:r>
                  <a:rPr lang="en-US" altLang="zh-TW" i="1" dirty="0">
                    <a:ea typeface="MingLiU_HKSCS" panose="02020500000000000000" pitchFamily="18" charset="-120"/>
                  </a:rPr>
                  <a:t> + Y</a:t>
                </a:r>
                <a:r>
                  <a:rPr lang="en-US" altLang="zh-TW" i="1" baseline="-25000" dirty="0">
                    <a:ea typeface="MingLiU_HKSCS" panose="02020500000000000000" pitchFamily="18" charset="-120"/>
                  </a:rPr>
                  <a:t>1,J </a:t>
                </a:r>
                <a:r>
                  <a:rPr lang="en-US" altLang="zh-TW" i="1" dirty="0">
                    <a:ea typeface="MingLiU_HKSCS" panose="02020500000000000000" pitchFamily="18" charset="-120"/>
                  </a:rPr>
                  <a:t>= 1, Y</a:t>
                </a:r>
                <a:r>
                  <a:rPr lang="en-US" altLang="zh-TW" i="1" baseline="-25000" dirty="0">
                    <a:ea typeface="MingLiU_HKSCS" panose="02020500000000000000" pitchFamily="18" charset="-120"/>
                  </a:rPr>
                  <a:t>2,C</a:t>
                </a:r>
                <a:r>
                  <a:rPr lang="en-US" altLang="zh-TW" i="1" dirty="0">
                    <a:ea typeface="MingLiU_HKSCS" panose="02020500000000000000" pitchFamily="18" charset="-120"/>
                  </a:rPr>
                  <a:t> + Y</a:t>
                </a:r>
                <a:r>
                  <a:rPr lang="en-US" altLang="zh-TW" i="1" baseline="-25000" dirty="0">
                    <a:ea typeface="MingLiU_HKSCS" panose="02020500000000000000" pitchFamily="18" charset="-120"/>
                  </a:rPr>
                  <a:t>2,E</a:t>
                </a:r>
                <a:r>
                  <a:rPr lang="en-US" altLang="zh-TW" i="1" dirty="0">
                    <a:ea typeface="MingLiU_HKSCS" panose="02020500000000000000" pitchFamily="18" charset="-120"/>
                  </a:rPr>
                  <a:t> + Y</a:t>
                </a:r>
                <a:r>
                  <a:rPr lang="en-US" altLang="zh-TW" i="1" baseline="-25000" dirty="0">
                    <a:ea typeface="MingLiU_HKSCS" panose="02020500000000000000" pitchFamily="18" charset="-120"/>
                  </a:rPr>
                  <a:t>2,J </a:t>
                </a:r>
                <a:r>
                  <a:rPr lang="en-US" altLang="zh-TW" i="1" dirty="0">
                    <a:ea typeface="MingLiU_HKSCS" panose="02020500000000000000" pitchFamily="18" charset="-120"/>
                  </a:rPr>
                  <a:t>= 1, Y</a:t>
                </a:r>
                <a:r>
                  <a:rPr lang="en-US" altLang="zh-TW" i="1" baseline="-25000" dirty="0">
                    <a:ea typeface="MingLiU_HKSCS" panose="02020500000000000000" pitchFamily="18" charset="-120"/>
                  </a:rPr>
                  <a:t>3,C</a:t>
                </a:r>
                <a:r>
                  <a:rPr lang="en-US" altLang="zh-TW" i="1" dirty="0">
                    <a:ea typeface="MingLiU_HKSCS" panose="02020500000000000000" pitchFamily="18" charset="-120"/>
                  </a:rPr>
                  <a:t> + Y</a:t>
                </a:r>
                <a:r>
                  <a:rPr lang="en-US" altLang="zh-TW" i="1" baseline="-25000" dirty="0">
                    <a:ea typeface="MingLiU_HKSCS" panose="02020500000000000000" pitchFamily="18" charset="-120"/>
                  </a:rPr>
                  <a:t>3,E</a:t>
                </a:r>
                <a:r>
                  <a:rPr lang="en-US" altLang="zh-TW" i="1" dirty="0">
                    <a:ea typeface="MingLiU_HKSCS" panose="02020500000000000000" pitchFamily="18" charset="-120"/>
                  </a:rPr>
                  <a:t> + Y</a:t>
                </a:r>
                <a:r>
                  <a:rPr lang="en-US" altLang="zh-TW" i="1" baseline="-25000" dirty="0">
                    <a:ea typeface="MingLiU_HKSCS" panose="02020500000000000000" pitchFamily="18" charset="-120"/>
                  </a:rPr>
                  <a:t>3,J </a:t>
                </a:r>
                <a:r>
                  <a:rPr lang="en-US" altLang="zh-TW" i="1" dirty="0">
                    <a:ea typeface="MingLiU_HKSCS" panose="02020500000000000000" pitchFamily="18" charset="-120"/>
                  </a:rPr>
                  <a:t>= 1 </a:t>
                </a:r>
                <a:endParaRPr lang="en-US" dirty="0">
                  <a:latin typeface="MingLiU_HKSCS" panose="02020500000000000000" pitchFamily="18" charset="-120"/>
                  <a:ea typeface="MingLiU_HKSCS" panose="02020500000000000000" pitchFamily="18" charset="-120"/>
                </a:endParaRPr>
              </a:p>
              <a:p>
                <a:pPr algn="ctr"/>
                <a:r>
                  <a:rPr lang="en-US" altLang="zh-TW" i="1" dirty="0">
                    <a:ea typeface="MingLiU_HKSCS" panose="02020500000000000000" pitchFamily="18" charset="-120"/>
                  </a:rPr>
                  <a:t>Y</a:t>
                </a:r>
                <a:r>
                  <a:rPr lang="en-US" altLang="zh-TW" i="1" baseline="-25000" dirty="0">
                    <a:ea typeface="MingLiU_HKSCS" panose="02020500000000000000" pitchFamily="18" charset="-120"/>
                  </a:rPr>
                  <a:t>1,C</a:t>
                </a:r>
                <a:r>
                  <a:rPr lang="en-US" altLang="zh-TW" i="1" dirty="0">
                    <a:ea typeface="MingLiU_HKSCS" panose="02020500000000000000" pitchFamily="18" charset="-120"/>
                  </a:rPr>
                  <a:t> + Y</a:t>
                </a:r>
                <a:r>
                  <a:rPr lang="en-US" altLang="zh-TW" i="1" baseline="-25000" dirty="0">
                    <a:ea typeface="MingLiU_HKSCS" panose="02020500000000000000" pitchFamily="18" charset="-120"/>
                  </a:rPr>
                  <a:t>2,C</a:t>
                </a:r>
                <a:r>
                  <a:rPr lang="en-US" altLang="zh-TW" i="1" dirty="0">
                    <a:ea typeface="MingLiU_HKSCS" panose="02020500000000000000" pitchFamily="18" charset="-120"/>
                  </a:rPr>
                  <a:t> + Y</a:t>
                </a:r>
                <a:r>
                  <a:rPr lang="en-US" altLang="zh-TW" i="1" baseline="-25000" dirty="0">
                    <a:ea typeface="MingLiU_HKSCS" panose="02020500000000000000" pitchFamily="18" charset="-120"/>
                  </a:rPr>
                  <a:t>3,C </a:t>
                </a:r>
                <a:r>
                  <a:rPr lang="en-US" altLang="zh-TW" i="1" dirty="0">
                    <a:ea typeface="MingLiU_HKSCS" panose="02020500000000000000" pitchFamily="18" charset="-120"/>
                  </a:rPr>
                  <a:t>= 1, Y</a:t>
                </a:r>
                <a:r>
                  <a:rPr lang="en-US" altLang="zh-TW" i="1" baseline="-25000" dirty="0">
                    <a:ea typeface="MingLiU_HKSCS" panose="02020500000000000000" pitchFamily="18" charset="-120"/>
                  </a:rPr>
                  <a:t>1,E</a:t>
                </a:r>
                <a:r>
                  <a:rPr lang="en-US" altLang="zh-TW" i="1" dirty="0">
                    <a:ea typeface="MingLiU_HKSCS" panose="02020500000000000000" pitchFamily="18" charset="-120"/>
                  </a:rPr>
                  <a:t> + Y</a:t>
                </a:r>
                <a:r>
                  <a:rPr lang="en-US" altLang="zh-TW" i="1" baseline="-25000" dirty="0">
                    <a:ea typeface="MingLiU_HKSCS" panose="02020500000000000000" pitchFamily="18" charset="-120"/>
                  </a:rPr>
                  <a:t>2,E</a:t>
                </a:r>
                <a:r>
                  <a:rPr lang="en-US" altLang="zh-TW" i="1" dirty="0">
                    <a:ea typeface="MingLiU_HKSCS" panose="02020500000000000000" pitchFamily="18" charset="-120"/>
                  </a:rPr>
                  <a:t> + Y</a:t>
                </a:r>
                <a:r>
                  <a:rPr lang="en-US" altLang="zh-TW" i="1" baseline="-25000" dirty="0">
                    <a:ea typeface="MingLiU_HKSCS" panose="02020500000000000000" pitchFamily="18" charset="-120"/>
                  </a:rPr>
                  <a:t>3,E </a:t>
                </a:r>
                <a:r>
                  <a:rPr lang="en-US" altLang="zh-TW" i="1" dirty="0">
                    <a:ea typeface="MingLiU_HKSCS" panose="02020500000000000000" pitchFamily="18" charset="-120"/>
                  </a:rPr>
                  <a:t>= 1, Y</a:t>
                </a:r>
                <a:r>
                  <a:rPr lang="en-US" altLang="zh-TW" i="1" baseline="-25000" dirty="0">
                    <a:ea typeface="MingLiU_HKSCS" panose="02020500000000000000" pitchFamily="18" charset="-120"/>
                  </a:rPr>
                  <a:t>1,J</a:t>
                </a:r>
                <a:r>
                  <a:rPr lang="en-US" altLang="zh-TW" i="1" dirty="0">
                    <a:ea typeface="MingLiU_HKSCS" panose="02020500000000000000" pitchFamily="18" charset="-120"/>
                  </a:rPr>
                  <a:t> + Y</a:t>
                </a:r>
                <a:r>
                  <a:rPr lang="en-US" altLang="zh-TW" i="1" baseline="-25000" dirty="0">
                    <a:ea typeface="MingLiU_HKSCS" panose="02020500000000000000" pitchFamily="18" charset="-120"/>
                  </a:rPr>
                  <a:t>2,J</a:t>
                </a:r>
                <a:r>
                  <a:rPr lang="en-US" altLang="zh-TW" i="1" dirty="0">
                    <a:ea typeface="MingLiU_HKSCS" panose="02020500000000000000" pitchFamily="18" charset="-120"/>
                  </a:rPr>
                  <a:t> + Y</a:t>
                </a:r>
                <a:r>
                  <a:rPr lang="en-US" altLang="zh-TW" i="1" baseline="-25000" dirty="0">
                    <a:ea typeface="MingLiU_HKSCS" panose="02020500000000000000" pitchFamily="18" charset="-120"/>
                  </a:rPr>
                  <a:t>3,J </a:t>
                </a:r>
                <a:r>
                  <a:rPr lang="en-US" altLang="zh-TW" i="1" dirty="0">
                    <a:ea typeface="MingLiU_HKSCS" panose="02020500000000000000" pitchFamily="18" charset="-120"/>
                  </a:rPr>
                  <a:t>= 1 </a:t>
                </a:r>
                <a:endParaRPr lang="en-US" dirty="0">
                  <a:latin typeface="MingLiU_HKSCS" panose="02020500000000000000" pitchFamily="18" charset="-120"/>
                  <a:ea typeface="MingLiU_HKSCS" panose="02020500000000000000" pitchFamily="18" charset="-120"/>
                </a:endParaRPr>
              </a:p>
              <a:p>
                <a:pPr marL="0" indent="0">
                  <a:buNone/>
                </a:pPr>
                <a:endParaRPr lang="en-US" dirty="0">
                  <a:latin typeface="MingLiU_HKSCS" panose="02020500000000000000" pitchFamily="18" charset="-120"/>
                  <a:ea typeface="MingLiU_HKSCS" panose="02020500000000000000" pitchFamily="18" charset="-120"/>
                </a:endParaRPr>
              </a:p>
              <a:p>
                <a:r>
                  <a:rPr lang="en-US" u="sng" dirty="0" err="1">
                    <a:latin typeface="MingLiU_HKSCS" panose="02020500000000000000" pitchFamily="18" charset="-120"/>
                    <a:ea typeface="MingLiU_HKSCS" panose="02020500000000000000" pitchFamily="18" charset="-120"/>
                  </a:rPr>
                  <a:t>目</a:t>
                </a:r>
                <a:r>
                  <a:rPr lang="zh-TW" altLang="en-US" u="sng" dirty="0">
                    <a:latin typeface="MingLiU_HKSCS" panose="02020500000000000000" pitchFamily="18" charset="-120"/>
                    <a:ea typeface="MingLiU_HKSCS" panose="02020500000000000000" pitchFamily="18" charset="-120"/>
                  </a:rPr>
                  <a:t>標</a:t>
                </a:r>
                <a:r>
                  <a:rPr lang="zh-TW" altLang="en-US" dirty="0">
                    <a:latin typeface="MingLiU_HKSCS" panose="02020500000000000000" pitchFamily="18" charset="-120"/>
                    <a:ea typeface="MingLiU_HKSCS" panose="02020500000000000000" pitchFamily="18" charset="-120"/>
                  </a:rPr>
                  <a:t>：最大化</a:t>
                </a:r>
                <a:r>
                  <a:rPr lang="en-US" altLang="zh-TW" dirty="0">
                    <a:latin typeface="MingLiU_HKSCS" panose="02020500000000000000" pitchFamily="18" charset="-120"/>
                    <a:ea typeface="MingLiU_HKSCS" panose="02020500000000000000" pitchFamily="18" charset="-120"/>
                  </a:rPr>
                  <a:t> </a:t>
                </a:r>
              </a:p>
              <a:p>
                <a:pPr algn="ctr"/>
                <a14:m>
                  <m:oMath xmlns:m="http://schemas.openxmlformats.org/officeDocument/2006/math">
                    <m:r>
                      <a:rPr lang="zh-TW" altLang="en-US" i="1" dirty="0">
                        <a:latin typeface="Cambria Math" panose="02040503050406030204" pitchFamily="18" charset="0"/>
                        <a:ea typeface="MingLiU_HKSCS" panose="02020500000000000000" pitchFamily="18" charset="-120"/>
                      </a:rPr>
                      <m:t>總字數</m:t>
                    </m:r>
                    <m:r>
                      <a:rPr lang="en-US" altLang="zh-TW" b="0" i="1" dirty="0" smtClean="0">
                        <a:latin typeface="Cambria Math" panose="02040503050406030204" pitchFamily="18" charset="0"/>
                        <a:ea typeface="MingLiU_HKSCS" panose="02020500000000000000" pitchFamily="18" charset="-120"/>
                      </a:rPr>
                      <m:t>=</m:t>
                    </m:r>
                    <m:r>
                      <m:rPr>
                        <m:nor/>
                      </m:rPr>
                      <a:rPr lang="en-US" altLang="zh-TW" b="0" i="1" dirty="0" smtClean="0">
                        <a:latin typeface="Cambria Math" panose="02040503050406030204" pitchFamily="18" charset="0"/>
                        <a:ea typeface="MingLiU_HKSCS" panose="02020500000000000000" pitchFamily="18" charset="-120"/>
                      </a:rPr>
                      <m:t>60 </m:t>
                    </m:r>
                    <m:r>
                      <m:rPr>
                        <m:nor/>
                      </m:rPr>
                      <a:rPr lang="en-US" altLang="zh-TW" i="1" dirty="0">
                        <a:ea typeface="MingLiU_HKSCS" panose="02020500000000000000" pitchFamily="18" charset="-120"/>
                      </a:rPr>
                      <m:t>Y</m:t>
                    </m:r>
                    <m:r>
                      <m:rPr>
                        <m:nor/>
                      </m:rPr>
                      <a:rPr lang="en-US" altLang="zh-TW" i="1" baseline="-25000" dirty="0">
                        <a:ea typeface="MingLiU_HKSCS" panose="02020500000000000000" pitchFamily="18" charset="-120"/>
                      </a:rPr>
                      <m:t>1,</m:t>
                    </m:r>
                    <m:r>
                      <m:rPr>
                        <m:nor/>
                      </m:rPr>
                      <a:rPr lang="en-US" altLang="zh-TW" i="1" baseline="-25000" dirty="0">
                        <a:ea typeface="MingLiU_HKSCS" panose="02020500000000000000" pitchFamily="18" charset="-120"/>
                      </a:rPr>
                      <m:t>C</m:t>
                    </m:r>
                    <m:r>
                      <m:rPr>
                        <m:nor/>
                      </m:rPr>
                      <a:rPr lang="en-US" altLang="zh-TW" i="1" dirty="0">
                        <a:ea typeface="MingLiU_HKSCS" panose="02020500000000000000" pitchFamily="18" charset="-120"/>
                      </a:rPr>
                      <m:t> +</m:t>
                    </m:r>
                    <m:r>
                      <m:rPr>
                        <m:nor/>
                      </m:rPr>
                      <a:rPr lang="en-US" altLang="zh-TW" b="0" i="1" dirty="0" smtClean="0">
                        <a:ea typeface="MingLiU_HKSCS" panose="02020500000000000000" pitchFamily="18" charset="-120"/>
                      </a:rPr>
                      <m:t>100</m:t>
                    </m:r>
                    <m:r>
                      <m:rPr>
                        <m:nor/>
                      </m:rPr>
                      <a:rPr lang="en-US" altLang="zh-TW" i="1" dirty="0">
                        <a:ea typeface="MingLiU_HKSCS" panose="02020500000000000000" pitchFamily="18" charset="-120"/>
                      </a:rPr>
                      <m:t> </m:t>
                    </m:r>
                    <m:r>
                      <m:rPr>
                        <m:nor/>
                      </m:rPr>
                      <a:rPr lang="en-US" altLang="zh-TW" i="1" dirty="0">
                        <a:ea typeface="MingLiU_HKSCS" panose="02020500000000000000" pitchFamily="18" charset="-120"/>
                      </a:rPr>
                      <m:t>Y</m:t>
                    </m:r>
                    <m:r>
                      <m:rPr>
                        <m:nor/>
                      </m:rPr>
                      <a:rPr lang="en-US" altLang="zh-TW" i="1" baseline="-25000" dirty="0">
                        <a:ea typeface="MingLiU_HKSCS" panose="02020500000000000000" pitchFamily="18" charset="-120"/>
                      </a:rPr>
                      <m:t>1,</m:t>
                    </m:r>
                    <m:r>
                      <m:rPr>
                        <m:nor/>
                      </m:rPr>
                      <a:rPr lang="en-US" altLang="zh-TW" i="1" baseline="-25000" dirty="0">
                        <a:ea typeface="MingLiU_HKSCS" panose="02020500000000000000" pitchFamily="18" charset="-120"/>
                      </a:rPr>
                      <m:t>E</m:t>
                    </m:r>
                    <m:r>
                      <m:rPr>
                        <m:nor/>
                      </m:rPr>
                      <a:rPr lang="en-US" altLang="zh-TW" i="1" dirty="0">
                        <a:ea typeface="MingLiU_HKSCS" panose="02020500000000000000" pitchFamily="18" charset="-120"/>
                      </a:rPr>
                      <m:t> + </m:t>
                    </m:r>
                    <m:r>
                      <m:rPr>
                        <m:nor/>
                      </m:rPr>
                      <a:rPr lang="en-US" altLang="zh-TW" b="0" i="1" dirty="0" smtClean="0">
                        <a:ea typeface="MingLiU_HKSCS" panose="02020500000000000000" pitchFamily="18" charset="-120"/>
                      </a:rPr>
                      <m:t>30</m:t>
                    </m:r>
                    <m:r>
                      <m:rPr>
                        <m:nor/>
                      </m:rPr>
                      <a:rPr lang="en-US" altLang="zh-TW" i="1" dirty="0">
                        <a:ea typeface="MingLiU_HKSCS" panose="02020500000000000000" pitchFamily="18" charset="-120"/>
                      </a:rPr>
                      <m:t>Y</m:t>
                    </m:r>
                    <m:r>
                      <m:rPr>
                        <m:nor/>
                      </m:rPr>
                      <a:rPr lang="en-US" altLang="zh-TW" i="1" baseline="-25000" dirty="0">
                        <a:ea typeface="MingLiU_HKSCS" panose="02020500000000000000" pitchFamily="18" charset="-120"/>
                      </a:rPr>
                      <m:t>1,</m:t>
                    </m:r>
                    <m:r>
                      <m:rPr>
                        <m:nor/>
                      </m:rPr>
                      <a:rPr lang="en-US" altLang="zh-TW" i="1" baseline="-25000" dirty="0">
                        <a:ea typeface="MingLiU_HKSCS" panose="02020500000000000000" pitchFamily="18" charset="-120"/>
                      </a:rPr>
                      <m:t>J</m:t>
                    </m:r>
                  </m:oMath>
                </a14:m>
                <a:r>
                  <a:rPr lang="en-US" dirty="0"/>
                  <a:t>+</a:t>
                </a:r>
              </a:p>
              <a:p>
                <a:pPr algn="ctr"/>
                <a:r>
                  <a:rPr lang="en-US" altLang="zh-TW" i="1" dirty="0">
                    <a:ea typeface="MingLiU_HKSCS" panose="02020500000000000000" pitchFamily="18" charset="-120"/>
                  </a:rPr>
                  <a:t>45Y</a:t>
                </a:r>
                <a:r>
                  <a:rPr lang="en-US" altLang="zh-TW" i="1" baseline="-25000" dirty="0">
                    <a:ea typeface="MingLiU_HKSCS" panose="02020500000000000000" pitchFamily="18" charset="-120"/>
                  </a:rPr>
                  <a:t>2,C</a:t>
                </a:r>
                <a:r>
                  <a:rPr lang="en-US" altLang="zh-TW" i="1" dirty="0">
                    <a:ea typeface="MingLiU_HKSCS" panose="02020500000000000000" pitchFamily="18" charset="-120"/>
                  </a:rPr>
                  <a:t> + 80Y</a:t>
                </a:r>
                <a:r>
                  <a:rPr lang="en-US" altLang="zh-TW" i="1" baseline="-25000" dirty="0">
                    <a:ea typeface="MingLiU_HKSCS" panose="02020500000000000000" pitchFamily="18" charset="-120"/>
                  </a:rPr>
                  <a:t>2,E</a:t>
                </a:r>
                <a:r>
                  <a:rPr lang="en-US" altLang="zh-TW" i="1" dirty="0">
                    <a:ea typeface="MingLiU_HKSCS" panose="02020500000000000000" pitchFamily="18" charset="-120"/>
                  </a:rPr>
                  <a:t> + 40Y</a:t>
                </a:r>
                <a:r>
                  <a:rPr lang="en-US" altLang="zh-TW" i="1" baseline="-25000" dirty="0">
                    <a:ea typeface="MingLiU_HKSCS" panose="02020500000000000000" pitchFamily="18" charset="-120"/>
                  </a:rPr>
                  <a:t>2,J </a:t>
                </a:r>
                <a:r>
                  <a:rPr lang="en-US" altLang="zh-TW" i="1" dirty="0">
                    <a:ea typeface="MingLiU_HKSCS" panose="02020500000000000000" pitchFamily="18" charset="-120"/>
                  </a:rPr>
                  <a:t>+</a:t>
                </a:r>
              </a:p>
              <a:p>
                <a:pPr algn="ctr"/>
                <a:r>
                  <a:rPr lang="en-US" altLang="zh-TW" i="1" dirty="0">
                    <a:ea typeface="MingLiU_HKSCS" panose="02020500000000000000" pitchFamily="18" charset="-120"/>
                  </a:rPr>
                  <a:t>50Y</a:t>
                </a:r>
                <a:r>
                  <a:rPr lang="en-US" altLang="zh-TW" i="1" baseline="-25000" dirty="0">
                    <a:ea typeface="MingLiU_HKSCS" panose="02020500000000000000" pitchFamily="18" charset="-120"/>
                  </a:rPr>
                  <a:t>3,C</a:t>
                </a:r>
                <a:r>
                  <a:rPr lang="en-US" altLang="zh-TW" i="1" dirty="0">
                    <a:ea typeface="MingLiU_HKSCS" panose="02020500000000000000" pitchFamily="18" charset="-120"/>
                  </a:rPr>
                  <a:t> + 90 Y</a:t>
                </a:r>
                <a:r>
                  <a:rPr lang="en-US" altLang="zh-TW" i="1" baseline="-25000" dirty="0">
                    <a:ea typeface="MingLiU_HKSCS" panose="02020500000000000000" pitchFamily="18" charset="-120"/>
                  </a:rPr>
                  <a:t>3,E</a:t>
                </a:r>
                <a:r>
                  <a:rPr lang="en-US" altLang="zh-TW" i="1" dirty="0">
                    <a:ea typeface="MingLiU_HKSCS" panose="02020500000000000000" pitchFamily="18" charset="-120"/>
                  </a:rPr>
                  <a:t> + 45 Y</a:t>
                </a:r>
                <a:r>
                  <a:rPr lang="en-US" altLang="zh-TW" i="1" baseline="-25000" dirty="0">
                    <a:ea typeface="MingLiU_HKSCS" panose="02020500000000000000" pitchFamily="18" charset="-120"/>
                  </a:rPr>
                  <a:t>3,J</a:t>
                </a:r>
              </a:p>
            </p:txBody>
          </p:sp>
        </mc:Choice>
        <mc:Fallback xmlns="">
          <p:sp>
            <p:nvSpPr>
              <p:cNvPr id="5" name="TextBox 4">
                <a:extLst>
                  <a:ext uri="{FF2B5EF4-FFF2-40B4-BE49-F238E27FC236}">
                    <a16:creationId xmlns:a16="http://schemas.microsoft.com/office/drawing/2014/main" id="{2F322C36-9382-2B41-6FCC-EB5B260FD4FB}"/>
                  </a:ext>
                </a:extLst>
              </p:cNvPr>
              <p:cNvSpPr txBox="1">
                <a:spLocks noRot="1" noChangeAspect="1" noMove="1" noResize="1" noEditPoints="1" noAdjustHandles="1" noChangeArrowheads="1" noChangeShapeType="1" noTextEdit="1"/>
              </p:cNvSpPr>
              <p:nvPr/>
            </p:nvSpPr>
            <p:spPr>
              <a:xfrm>
                <a:off x="6871855" y="2074024"/>
                <a:ext cx="4683052" cy="4154984"/>
              </a:xfrm>
              <a:prstGeom prst="rect">
                <a:avLst/>
              </a:prstGeom>
              <a:blipFill>
                <a:blip r:embed="rId5"/>
                <a:stretch>
                  <a:fillRect l="-811" t="-610" b="-1524"/>
                </a:stretch>
              </a:blipFill>
            </p:spPr>
            <p:txBody>
              <a:bodyPr/>
              <a:lstStyle/>
              <a:p>
                <a:r>
                  <a:rPr lang="en-US">
                    <a:noFill/>
                  </a:rPr>
                  <a:t> </a:t>
                </a:r>
              </a:p>
            </p:txBody>
          </p:sp>
        </mc:Fallback>
      </mc:AlternateContent>
    </p:spTree>
    <p:extLst>
      <p:ext uri="{BB962C8B-B14F-4D97-AF65-F5344CB8AC3E}">
        <p14:creationId xmlns:p14="http://schemas.microsoft.com/office/powerpoint/2010/main" val="1846137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1967345"/>
                <a:ext cx="9966953" cy="3891453"/>
              </a:xfrm>
              <a:effectLst/>
            </p:spPr>
            <p:txBody>
              <a:bodyPr anchor="t">
                <a:normAutofit/>
              </a:bodyPr>
              <a:lstStyle/>
              <a:p>
                <a:r>
                  <a:rPr lang="zh-TW" altLang="en-US" dirty="0"/>
                  <a:t>所謂「迴歸」，就是探討一個變數對另一變數的影響。</a:t>
                </a:r>
                <a:endParaRPr lang="en-US" altLang="zh-TW" dirty="0"/>
              </a:p>
              <a:p>
                <a:r>
                  <a:rPr lang="zh-TW" altLang="en-US" dirty="0"/>
                  <a:t>假設我們想研究</a:t>
                </a:r>
                <a:r>
                  <a:rPr lang="en-US" altLang="zh-TW" dirty="0"/>
                  <a:t> </a:t>
                </a:r>
                <a:r>
                  <a:rPr lang="en-US" dirty="0"/>
                  <a:t>x </a:t>
                </a:r>
                <a:r>
                  <a:rPr lang="zh-TW" altLang="en-US" dirty="0"/>
                  <a:t>和</a:t>
                </a:r>
                <a:r>
                  <a:rPr lang="en-US" altLang="zh-TW" dirty="0"/>
                  <a:t> </a:t>
                </a:r>
                <a:r>
                  <a:rPr lang="en-US" dirty="0"/>
                  <a:t>y </a:t>
                </a:r>
                <a:r>
                  <a:rPr lang="zh-TW" altLang="en-US" dirty="0"/>
                  <a:t>之間的線性關係，即想找參數</a:t>
                </a:r>
                <a:r>
                  <a:rPr lang="en-US" dirty="0"/>
                  <a:t>(parameter) </a:t>
                </a:r>
                <a:r>
                  <a:rPr lang="en-US" dirty="0">
                    <a:sym typeface="Mathematica1"/>
                  </a:rPr>
                  <a:t>⍺</a:t>
                </a:r>
                <a:r>
                  <a:rPr lang="en-US" dirty="0"/>
                  <a:t> </a:t>
                </a:r>
                <a:r>
                  <a:rPr lang="zh-TW" altLang="en-US" dirty="0"/>
                  <a:t>和 </a:t>
                </a:r>
                <a:r>
                  <a:rPr lang="en-US" dirty="0">
                    <a:sym typeface="Mathematica1"/>
                  </a:rPr>
                  <a:t>β </a:t>
                </a:r>
                <a:r>
                  <a:rPr lang="zh-TW" altLang="en-US" dirty="0"/>
                  <a:t>使以下關係成立：</a:t>
                </a:r>
                <a:endParaRPr lang="en-US" altLang="zh-TW" sz="500" dirty="0"/>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𝑥</m:t>
                      </m:r>
                    </m:oMath>
                  </m:oMathPara>
                </a14:m>
                <a:endParaRPr lang="en-US" sz="2400" dirty="0"/>
              </a:p>
              <a:p>
                <a:r>
                  <a:rPr lang="en-US" dirty="0" err="1">
                    <a:latin typeface="MingLiU_HKSCS" panose="02020500000000000000" pitchFamily="18" charset="-120"/>
                    <a:ea typeface="MingLiU_HKSCS" panose="02020500000000000000" pitchFamily="18" charset="-120"/>
                    <a:sym typeface="Mathematica1"/>
                  </a:rPr>
                  <a:t>為找出</a:t>
                </a:r>
                <a:r>
                  <a:rPr lang="en-US" dirty="0">
                    <a:latin typeface="MingLiU_HKSCS" panose="02020500000000000000" pitchFamily="18" charset="-120"/>
                    <a:ea typeface="MingLiU_HKSCS" panose="02020500000000000000" pitchFamily="18" charset="-120"/>
                    <a:sym typeface="Mathematica1"/>
                  </a:rPr>
                  <a:t> </a:t>
                </a:r>
                <a:r>
                  <a:rPr lang="en-US" dirty="0">
                    <a:sym typeface="Mathematica1"/>
                  </a:rPr>
                  <a:t>⍺</a:t>
                </a:r>
                <a:r>
                  <a:rPr lang="zh-TW" altLang="en-US" dirty="0"/>
                  <a:t>和</a:t>
                </a:r>
                <a:r>
                  <a:rPr lang="en-US" dirty="0">
                    <a:sym typeface="Mathematica1"/>
                  </a:rPr>
                  <a:t>β </a:t>
                </a:r>
                <a:r>
                  <a:rPr lang="zh-TW" altLang="en-US" dirty="0">
                    <a:latin typeface="MingLiU_HKSCS" panose="02020500000000000000" pitchFamily="18" charset="-120"/>
                    <a:ea typeface="MingLiU_HKSCS" panose="02020500000000000000" pitchFamily="18" charset="-120"/>
                  </a:rPr>
                  <a:t>我們需要收集一些</a:t>
                </a:r>
                <a:r>
                  <a:rPr lang="en-US" dirty="0">
                    <a:ea typeface="MingLiU_HKSCS" panose="02020500000000000000" pitchFamily="18" charset="-120"/>
                  </a:rPr>
                  <a:t>x</a:t>
                </a:r>
                <a:r>
                  <a:rPr lang="zh-TW" altLang="en-US" dirty="0">
                    <a:latin typeface="MingLiU_HKSCS" panose="02020500000000000000" pitchFamily="18" charset="-120"/>
                    <a:ea typeface="MingLiU_HKSCS" panose="02020500000000000000" pitchFamily="18" charset="-120"/>
                  </a:rPr>
                  <a:t>和</a:t>
                </a:r>
                <a:r>
                  <a:rPr lang="en-US" dirty="0">
                    <a:ea typeface="MingLiU_HKSCS" panose="02020500000000000000" pitchFamily="18" charset="-120"/>
                  </a:rPr>
                  <a:t>y</a:t>
                </a:r>
                <a:r>
                  <a:rPr lang="zh-TW" altLang="en-US" dirty="0">
                    <a:latin typeface="MingLiU_HKSCS" panose="02020500000000000000" pitchFamily="18" charset="-120"/>
                    <a:ea typeface="MingLiU_HKSCS" panose="02020500000000000000" pitchFamily="18" charset="-120"/>
                  </a:rPr>
                  <a:t>的樣本。假設我們找到了</a:t>
                </a:r>
                <a:r>
                  <a:rPr lang="en-US" altLang="zh-TW" dirty="0">
                    <a:latin typeface="MingLiU_HKSCS" panose="02020500000000000000" pitchFamily="18" charset="-120"/>
                    <a:ea typeface="MingLiU_HKSCS" panose="02020500000000000000" pitchFamily="18" charset="-120"/>
                  </a:rPr>
                  <a:t> </a:t>
                </a:r>
                <a:r>
                  <a:rPr lang="en-US" altLang="zh-TW" dirty="0">
                    <a:ea typeface="MingLiU_HKSCS" panose="02020500000000000000" pitchFamily="18" charset="-120"/>
                  </a:rPr>
                  <a:t>n </a:t>
                </a:r>
                <a:r>
                  <a:rPr lang="zh-TW" altLang="en-US" dirty="0">
                    <a:latin typeface="MingLiU_HKSCS" panose="02020500000000000000" pitchFamily="18" charset="-120"/>
                    <a:ea typeface="MingLiU_HKSCS" panose="02020500000000000000" pitchFamily="18" charset="-120"/>
                  </a:rPr>
                  <a:t>對樣本：</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r>
                      <a:rPr lang="en-US" i="1">
                        <a:latin typeface="Cambria Math" panose="02040503050406030204" pitchFamily="18" charset="0"/>
                      </a:rPr>
                      <m:t>)</m:t>
                    </m:r>
                  </m:oMath>
                </a14:m>
                <a:endParaRPr lang="en-US" altLang="zh-TW" dirty="0">
                  <a:latin typeface="MingLiU_HKSCS" panose="02020500000000000000" pitchFamily="18" charset="-120"/>
                  <a:ea typeface="MingLiU_HKSCS" panose="02020500000000000000" pitchFamily="18" charset="-120"/>
                </a:endParaRPr>
              </a:p>
              <a:p>
                <a:r>
                  <a:rPr lang="zh-TW" altLang="en-US" dirty="0"/>
                  <a:t>把這些樣本用</a:t>
                </a:r>
                <a:r>
                  <a:rPr lang="en-US" dirty="0" err="1"/>
                  <a:t>xy</a:t>
                </a:r>
                <a:r>
                  <a:rPr lang="en-US" dirty="0"/>
                  <a:t>-plane</a:t>
                </a:r>
                <a:r>
                  <a:rPr lang="zh-TW" altLang="en-US" dirty="0"/>
                  <a:t>表示：</a:t>
                </a:r>
                <a:endParaRPr lang="en-US" altLang="zh-TW" dirty="0">
                  <a:latin typeface="MingLiU_HKSCS" panose="02020500000000000000" pitchFamily="18" charset="-120"/>
                  <a:ea typeface="MingLiU_HKSCS" panose="02020500000000000000" pitchFamily="18" charset="-120"/>
                </a:endParaRPr>
              </a:p>
              <a:p>
                <a:endParaRPr lang="en-US"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1115732" y="1967345"/>
                <a:ext cx="9966953" cy="3891453"/>
              </a:xfrm>
              <a:blipFill>
                <a:blip r:embed="rId2"/>
                <a:stretch>
                  <a:fillRect l="-254" t="-977"/>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15" name="Picture 14">
            <a:extLst>
              <a:ext uri="{FF2B5EF4-FFF2-40B4-BE49-F238E27FC236}">
                <a16:creationId xmlns:a16="http://schemas.microsoft.com/office/drawing/2014/main" id="{FEB2947D-91D0-2342-8F5D-1F38C56F79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0244" y="3632703"/>
            <a:ext cx="3695700" cy="2446020"/>
          </a:xfrm>
          <a:prstGeom prst="rect">
            <a:avLst/>
          </a:prstGeom>
          <a:noFill/>
          <a:ln>
            <a:noFill/>
          </a:ln>
        </p:spPr>
      </p:pic>
    </p:spTree>
    <p:extLst>
      <p:ext uri="{BB962C8B-B14F-4D97-AF65-F5344CB8AC3E}">
        <p14:creationId xmlns:p14="http://schemas.microsoft.com/office/powerpoint/2010/main" val="362807668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750529" y="1987378"/>
                <a:ext cx="6293446" cy="3891453"/>
              </a:xfrm>
              <a:effectLst/>
            </p:spPr>
            <p:txBody>
              <a:bodyPr anchor="t">
                <a:normAutofit/>
              </a:bodyPr>
              <a:lstStyle/>
              <a:p>
                <a:r>
                  <a:rPr lang="zh-TW" altLang="en-US" dirty="0"/>
                  <a:t>找 </a:t>
                </a:r>
                <a:r>
                  <a:rPr lang="en-US" dirty="0">
                    <a:sym typeface="Mathematica1"/>
                  </a:rPr>
                  <a:t>⍺</a:t>
                </a:r>
                <a:r>
                  <a:rPr lang="zh-TW" altLang="en-US" dirty="0"/>
                  <a:t>和</a:t>
                </a:r>
                <a:r>
                  <a:rPr lang="en-US" dirty="0">
                    <a:sym typeface="Mathematica1"/>
                  </a:rPr>
                  <a:t>β </a:t>
                </a:r>
                <a:r>
                  <a:rPr lang="zh-TW" altLang="en-US" dirty="0"/>
                  <a:t>就相對於在圖中找一條「最好」的直線，使每點與該直線的距離最短。數學上，我們可用「最小二乘法」 </a:t>
                </a:r>
                <a:endParaRPr lang="en-US" altLang="zh-TW" dirty="0"/>
              </a:p>
              <a:p>
                <a:r>
                  <a:rPr lang="zh-TW" altLang="en-US" dirty="0">
                    <a:latin typeface="MingLiU_HKSCS" panose="02020500000000000000" pitchFamily="18" charset="-120"/>
                    <a:ea typeface="MingLiU_HKSCS" panose="02020500000000000000" pitchFamily="18" charset="-120"/>
                  </a:rPr>
                  <a:t>把每對樣本</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e>
                    </m:d>
                  </m:oMath>
                </a14:m>
                <a:r>
                  <a:rPr lang="zh-TW" altLang="en-US" dirty="0">
                    <a:latin typeface="MingLiU_HKSCS" panose="02020500000000000000" pitchFamily="18" charset="-120"/>
                    <a:ea typeface="MingLiU_HKSCS" panose="02020500000000000000" pitchFamily="18" charset="-120"/>
                  </a:rPr>
                  <a:t>放入直線方程，應該會有一定的誤差</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a14:m>
                <a:r>
                  <a:rPr lang="en-US" dirty="0">
                    <a:latin typeface="MingLiU_HKSCS" panose="02020500000000000000" pitchFamily="18" charset="-120"/>
                    <a:ea typeface="MingLiU_HKSCS" panose="02020500000000000000" pitchFamily="18" charset="-120"/>
                  </a:rPr>
                  <a:t>,</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𝑦</m:t>
                          </m:r>
                        </m:e>
                        <m:sub>
                          <m:r>
                            <a:rPr lang="en-US" b="0" i="1" smtClean="0">
                              <a:latin typeface="Cambria Math" panose="02040503050406030204" pitchFamily="18" charset="0"/>
                              <a:ea typeface="MingLiU_HKSCS" panose="02020500000000000000" pitchFamily="18" charset="-120"/>
                            </a:rPr>
                            <m:t>𝑖</m:t>
                          </m:r>
                        </m:sub>
                      </m:sSub>
                      <m:r>
                        <a:rPr lang="en-US" b="0" i="1" smtClean="0">
                          <a:latin typeface="Cambria Math" panose="02040503050406030204" pitchFamily="18" charset="0"/>
                          <a:ea typeface="MingLiU_HKSCS" panose="02020500000000000000" pitchFamily="18" charset="-120"/>
                        </a:rPr>
                        <m:t>=</m:t>
                      </m:r>
                      <m:r>
                        <a:rPr lang="en-US" b="0" i="1" smtClean="0">
                          <a:latin typeface="Cambria Math" panose="02040503050406030204" pitchFamily="18" charset="0"/>
                          <a:ea typeface="MingLiU_HKSCS" panose="02020500000000000000" pitchFamily="18" charset="-120"/>
                        </a:rPr>
                        <m:t>𝛼</m:t>
                      </m:r>
                      <m:r>
                        <a:rPr lang="en-US" b="0" i="1" smtClean="0">
                          <a:latin typeface="Cambria Math" panose="02040503050406030204" pitchFamily="18" charset="0"/>
                          <a:ea typeface="MingLiU_HKSCS" panose="02020500000000000000" pitchFamily="18" charset="-120"/>
                        </a:rPr>
                        <m:t>+</m:t>
                      </m:r>
                      <m:r>
                        <a:rPr lang="en-US" b="0" i="1" smtClean="0">
                          <a:latin typeface="Cambria Math" panose="02040503050406030204" pitchFamily="18" charset="0"/>
                          <a:ea typeface="MingLiU_HKSCS" panose="02020500000000000000" pitchFamily="18" charset="-120"/>
                        </a:rPr>
                        <m:t>𝛽</m:t>
                      </m:r>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𝑥</m:t>
                          </m:r>
                        </m:e>
                        <m:sub>
                          <m:r>
                            <a:rPr lang="en-US" b="0" i="1" smtClean="0">
                              <a:latin typeface="Cambria Math" panose="02040503050406030204" pitchFamily="18" charset="0"/>
                              <a:ea typeface="MingLiU_HKSCS" panose="02020500000000000000" pitchFamily="18" charset="-120"/>
                            </a:rPr>
                            <m:t>𝑖</m:t>
                          </m:r>
                        </m:sub>
                      </m:sSub>
                      <m:r>
                        <a:rPr lang="en-US" b="0" i="1" smtClean="0">
                          <a:latin typeface="Cambria Math" panose="02040503050406030204" pitchFamily="18" charset="0"/>
                          <a:ea typeface="MingLiU_HKSCS" panose="02020500000000000000" pitchFamily="18" charset="-120"/>
                        </a:rPr>
                        <m:t>+</m:t>
                      </m:r>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𝜖</m:t>
                          </m:r>
                        </m:e>
                        <m:sub>
                          <m:r>
                            <a:rPr lang="en-US" b="0" i="1" smtClean="0">
                              <a:latin typeface="Cambria Math" panose="02040503050406030204" pitchFamily="18" charset="0"/>
                              <a:ea typeface="MingLiU_HKSCS" panose="02020500000000000000" pitchFamily="18" charset="-120"/>
                            </a:rPr>
                            <m:t>𝑖</m:t>
                          </m:r>
                        </m:sub>
                      </m:sSub>
                    </m:oMath>
                  </m:oMathPara>
                </a14:m>
                <a:endParaRPr lang="en-US"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如果把這些誤差的平方加起來，我們得出</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MingLiU_HKSCS" panose="02020500000000000000" pitchFamily="18" charset="-120"/>
                        </a:rPr>
                        <m:t>𝐿</m:t>
                      </m:r>
                      <m:r>
                        <a:rPr lang="en-US" b="0" i="1" smtClean="0">
                          <a:latin typeface="Cambria Math" panose="02040503050406030204" pitchFamily="18" charset="0"/>
                          <a:ea typeface="MingLiU_HKSCS" panose="02020500000000000000" pitchFamily="18" charset="-120"/>
                        </a:rPr>
                        <m:t>=</m:t>
                      </m:r>
                      <m:nary>
                        <m:naryPr>
                          <m:chr m:val="∑"/>
                          <m:ctrlPr>
                            <a:rPr lang="en-US" b="0" i="1" smtClean="0">
                              <a:latin typeface="Cambria Math" panose="02040503050406030204" pitchFamily="18" charset="0"/>
                              <a:ea typeface="MingLiU_HKSCS" panose="02020500000000000000" pitchFamily="18" charset="-120"/>
                            </a:rPr>
                          </m:ctrlPr>
                        </m:naryPr>
                        <m:sub>
                          <m:r>
                            <m:rPr>
                              <m:brk m:alnAt="23"/>
                            </m:rPr>
                            <a:rPr lang="en-US" b="0" i="1" smtClean="0">
                              <a:latin typeface="Cambria Math" panose="02040503050406030204" pitchFamily="18" charset="0"/>
                              <a:ea typeface="MingLiU_HKSCS" panose="02020500000000000000" pitchFamily="18" charset="-120"/>
                            </a:rPr>
                            <m:t>𝑖</m:t>
                          </m:r>
                          <m:r>
                            <a:rPr lang="en-US" b="0" i="1" smtClean="0">
                              <a:latin typeface="Cambria Math" panose="02040503050406030204" pitchFamily="18" charset="0"/>
                              <a:ea typeface="MingLiU_HKSCS" panose="02020500000000000000" pitchFamily="18" charset="-120"/>
                            </a:rPr>
                            <m:t>=1</m:t>
                          </m:r>
                        </m:sub>
                        <m:sup>
                          <m:r>
                            <a:rPr lang="en-US" b="0" i="1" smtClean="0">
                              <a:latin typeface="Cambria Math" panose="02040503050406030204" pitchFamily="18" charset="0"/>
                              <a:ea typeface="MingLiU_HKSCS" panose="02020500000000000000" pitchFamily="18" charset="-120"/>
                            </a:rPr>
                            <m:t>𝑛</m:t>
                          </m:r>
                        </m:sup>
                        <m:e>
                          <m:sSubSup>
                            <m:sSubSupPr>
                              <m:ctrlPr>
                                <a:rPr lang="en-US" b="0" i="1" smtClean="0">
                                  <a:latin typeface="Cambria Math" panose="02040503050406030204" pitchFamily="18" charset="0"/>
                                  <a:ea typeface="MingLiU_HKSCS" panose="02020500000000000000" pitchFamily="18" charset="-120"/>
                                </a:rPr>
                              </m:ctrlPr>
                            </m:sSubSupPr>
                            <m:e>
                              <m:r>
                                <a:rPr lang="en-US" b="0" i="1" smtClean="0">
                                  <a:latin typeface="Cambria Math" panose="02040503050406030204" pitchFamily="18" charset="0"/>
                                  <a:ea typeface="MingLiU_HKSCS" panose="02020500000000000000" pitchFamily="18" charset="-120"/>
                                </a:rPr>
                                <m:t>𝜖</m:t>
                              </m:r>
                            </m:e>
                            <m:sub>
                              <m:r>
                                <a:rPr lang="en-US" b="0" i="1" smtClean="0">
                                  <a:latin typeface="Cambria Math" panose="02040503050406030204" pitchFamily="18" charset="0"/>
                                  <a:ea typeface="MingLiU_HKSCS" panose="02020500000000000000" pitchFamily="18" charset="-120"/>
                                </a:rPr>
                                <m:t>𝑖</m:t>
                              </m:r>
                            </m:sub>
                            <m:sup>
                              <m:r>
                                <a:rPr lang="en-US" b="0" i="1" smtClean="0">
                                  <a:latin typeface="Cambria Math" panose="02040503050406030204" pitchFamily="18" charset="0"/>
                                  <a:ea typeface="MingLiU_HKSCS" panose="02020500000000000000" pitchFamily="18" charset="-120"/>
                                </a:rPr>
                                <m:t>2</m:t>
                              </m:r>
                            </m:sup>
                          </m:sSubSup>
                        </m:e>
                      </m:nary>
                      <m:r>
                        <a:rPr lang="en-US" b="0" i="1" smtClean="0">
                          <a:latin typeface="Cambria Math" panose="02040503050406030204" pitchFamily="18" charset="0"/>
                          <a:ea typeface="MingLiU_HKSCS" panose="02020500000000000000" pitchFamily="18" charset="-120"/>
                        </a:rPr>
                        <m:t>=</m:t>
                      </m:r>
                      <m:nary>
                        <m:naryPr>
                          <m:chr m:val="∑"/>
                          <m:ctrlPr>
                            <a:rPr lang="en-US" i="1" smtClean="0">
                              <a:latin typeface="Cambria Math" panose="02040503050406030204" pitchFamily="18" charset="0"/>
                              <a:ea typeface="MingLiU_HKSCS" panose="02020500000000000000" pitchFamily="18" charset="-120"/>
                            </a:rPr>
                          </m:ctrlPr>
                        </m:naryPr>
                        <m:sub>
                          <m:r>
                            <m:rPr>
                              <m:brk m:alnAt="23"/>
                            </m:rPr>
                            <a:rPr lang="en-US" i="1">
                              <a:latin typeface="Cambria Math" panose="02040503050406030204" pitchFamily="18" charset="0"/>
                              <a:ea typeface="MingLiU_HKSCS" panose="02020500000000000000" pitchFamily="18" charset="-120"/>
                            </a:rPr>
                            <m:t>𝑖</m:t>
                          </m:r>
                          <m:r>
                            <a:rPr lang="en-US" i="1">
                              <a:latin typeface="Cambria Math" panose="02040503050406030204" pitchFamily="18" charset="0"/>
                              <a:ea typeface="MingLiU_HKSCS" panose="02020500000000000000" pitchFamily="18" charset="-120"/>
                            </a:rPr>
                            <m:t>=1</m:t>
                          </m:r>
                        </m:sub>
                        <m:sup>
                          <m:r>
                            <a:rPr lang="en-US" i="1">
                              <a:latin typeface="Cambria Math" panose="02040503050406030204" pitchFamily="18" charset="0"/>
                              <a:ea typeface="MingLiU_HKSCS" panose="02020500000000000000" pitchFamily="18" charset="-120"/>
                            </a:rPr>
                            <m:t>𝑛</m:t>
                          </m:r>
                        </m:sup>
                        <m:e>
                          <m:sSup>
                            <m:sSupPr>
                              <m:ctrlPr>
                                <a:rPr lang="en-US" b="0" i="1" smtClean="0">
                                  <a:latin typeface="Cambria Math" panose="02040503050406030204" pitchFamily="18" charset="0"/>
                                  <a:ea typeface="MingLiU_HKSCS" panose="02020500000000000000" pitchFamily="18" charset="-120"/>
                                </a:rPr>
                              </m:ctrlPr>
                            </m:sSupPr>
                            <m:e>
                              <m:d>
                                <m:dPr>
                                  <m:ctrlPr>
                                    <a:rPr lang="en-US" b="0" i="1" smtClean="0">
                                      <a:latin typeface="Cambria Math" panose="02040503050406030204" pitchFamily="18" charset="0"/>
                                      <a:ea typeface="MingLiU_HKSCS" panose="02020500000000000000" pitchFamily="18" charset="-120"/>
                                    </a:rPr>
                                  </m:ctrlPr>
                                </m:dPr>
                                <m:e>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𝑦</m:t>
                                      </m:r>
                                    </m:e>
                                    <m:sub>
                                      <m:r>
                                        <a:rPr lang="en-US" b="0" i="1" smtClean="0">
                                          <a:latin typeface="Cambria Math" panose="02040503050406030204" pitchFamily="18" charset="0"/>
                                          <a:ea typeface="MingLiU_HKSCS" panose="02020500000000000000" pitchFamily="18" charset="-120"/>
                                        </a:rPr>
                                        <m:t>𝑖</m:t>
                                      </m:r>
                                    </m:sub>
                                  </m:sSub>
                                  <m:r>
                                    <a:rPr lang="en-US" b="0" i="1" smtClean="0">
                                      <a:latin typeface="Cambria Math" panose="02040503050406030204" pitchFamily="18" charset="0"/>
                                      <a:ea typeface="MingLiU_HKSCS" panose="02020500000000000000" pitchFamily="18" charset="-120"/>
                                    </a:rPr>
                                    <m:t>−</m:t>
                                  </m:r>
                                  <m:r>
                                    <a:rPr lang="en-US" b="0" i="1" smtClean="0">
                                      <a:latin typeface="Cambria Math" panose="02040503050406030204" pitchFamily="18" charset="0"/>
                                      <a:ea typeface="MingLiU_HKSCS" panose="02020500000000000000" pitchFamily="18" charset="-120"/>
                                    </a:rPr>
                                    <m:t>𝛼</m:t>
                                  </m:r>
                                  <m:r>
                                    <a:rPr lang="en-US" b="0" i="1" smtClean="0">
                                      <a:latin typeface="Cambria Math" panose="02040503050406030204" pitchFamily="18" charset="0"/>
                                      <a:ea typeface="MingLiU_HKSCS" panose="02020500000000000000" pitchFamily="18" charset="-120"/>
                                    </a:rPr>
                                    <m:t>−</m:t>
                                  </m:r>
                                  <m:r>
                                    <a:rPr lang="en-US" b="0" i="1" smtClean="0">
                                      <a:latin typeface="Cambria Math" panose="02040503050406030204" pitchFamily="18" charset="0"/>
                                      <a:ea typeface="MingLiU_HKSCS" panose="02020500000000000000" pitchFamily="18" charset="-120"/>
                                    </a:rPr>
                                    <m:t>𝛽</m:t>
                                  </m:r>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𝑥</m:t>
                                      </m:r>
                                    </m:e>
                                    <m:sub>
                                      <m:r>
                                        <a:rPr lang="en-US" b="0" i="1" smtClean="0">
                                          <a:latin typeface="Cambria Math" panose="02040503050406030204" pitchFamily="18" charset="0"/>
                                          <a:ea typeface="MingLiU_HKSCS" panose="02020500000000000000" pitchFamily="18" charset="-120"/>
                                        </a:rPr>
                                        <m:t>𝑖</m:t>
                                      </m:r>
                                    </m:sub>
                                  </m:sSub>
                                </m:e>
                              </m:d>
                            </m:e>
                            <m:sup>
                              <m:r>
                                <a:rPr lang="en-US" b="0" i="1" smtClean="0">
                                  <a:latin typeface="Cambria Math" panose="02040503050406030204" pitchFamily="18" charset="0"/>
                                  <a:ea typeface="MingLiU_HKSCS" panose="02020500000000000000" pitchFamily="18" charset="-120"/>
                                </a:rPr>
                                <m:t>2</m:t>
                              </m:r>
                            </m:sup>
                          </m:sSup>
                        </m:e>
                      </m:nary>
                    </m:oMath>
                  </m:oMathPara>
                </a14:m>
                <a:endParaRPr lang="en-US"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所謂</a:t>
                </a:r>
                <a:r>
                  <a:rPr lang="zh-TW" altLang="en-US" dirty="0"/>
                  <a:t>最小二乘法</a:t>
                </a:r>
                <a:r>
                  <a:rPr lang="en-US"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就是找出找</a:t>
                </a:r>
                <a:r>
                  <a:rPr lang="en-US" dirty="0">
                    <a:sym typeface="Mathematica1"/>
                  </a:rPr>
                  <a:t>⍺</a:t>
                </a:r>
                <a:r>
                  <a:rPr lang="zh-TW" altLang="en-US" dirty="0"/>
                  <a:t>和</a:t>
                </a:r>
                <a:r>
                  <a:rPr lang="en-US" dirty="0">
                    <a:sym typeface="Mathematica1"/>
                  </a:rPr>
                  <a:t>β </a:t>
                </a:r>
                <a:r>
                  <a:rPr lang="zh-TW" altLang="en-US" dirty="0">
                    <a:latin typeface="MingLiU_HKSCS" panose="02020500000000000000" pitchFamily="18" charset="-120"/>
                    <a:ea typeface="MingLiU_HKSCS" panose="02020500000000000000" pitchFamily="18" charset="-120"/>
                  </a:rPr>
                  <a:t>，使</a:t>
                </a:r>
                <a:r>
                  <a:rPr lang="en-US" altLang="zh-TW" dirty="0">
                    <a:latin typeface="MingLiU_HKSCS" panose="02020500000000000000" pitchFamily="18" charset="-120"/>
                    <a:ea typeface="MingLiU_HKSCS" panose="02020500000000000000" pitchFamily="18" charset="-120"/>
                  </a:rPr>
                  <a:t> </a:t>
                </a:r>
                <a:r>
                  <a:rPr lang="en-US" dirty="0">
                    <a:latin typeface="MingLiU_HKSCS" panose="02020500000000000000" pitchFamily="18" charset="-120"/>
                    <a:ea typeface="MingLiU_HKSCS" panose="02020500000000000000" pitchFamily="18" charset="-120"/>
                  </a:rPr>
                  <a:t>L「</a:t>
                </a:r>
                <a:r>
                  <a:rPr lang="zh-TW" altLang="en-US" dirty="0">
                    <a:latin typeface="MingLiU_HKSCS" panose="02020500000000000000" pitchFamily="18" charset="-120"/>
                    <a:ea typeface="MingLiU_HKSCS" panose="02020500000000000000" pitchFamily="18" charset="-120"/>
                  </a:rPr>
                  <a:t>最小」。</a:t>
                </a:r>
                <a:endParaRPr lang="en-US" altLang="zh-TW" dirty="0">
                  <a:latin typeface="MingLiU_HKSCS" panose="02020500000000000000" pitchFamily="18" charset="-120"/>
                  <a:ea typeface="MingLiU_HKSCS" panose="02020500000000000000" pitchFamily="18" charset="-120"/>
                </a:endParaRPr>
              </a:p>
              <a:p>
                <a:endParaRPr lang="zh-TW" altLang="en-US" dirty="0">
                  <a:latin typeface="MingLiU_HKSCS" panose="02020500000000000000" pitchFamily="18" charset="-120"/>
                  <a:ea typeface="MingLiU_HKSCS" panose="02020500000000000000" pitchFamily="18" charset="-120"/>
                </a:endParaRPr>
              </a:p>
              <a:p>
                <a:endParaRPr lang="en-US"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750529" y="1987378"/>
                <a:ext cx="6293446" cy="3891453"/>
              </a:xfrm>
              <a:blipFill>
                <a:blip r:embed="rId2"/>
                <a:stretch>
                  <a:fillRect l="-605" t="-977" r="-806" b="-1954"/>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15" name="Picture 14">
            <a:extLst>
              <a:ext uri="{FF2B5EF4-FFF2-40B4-BE49-F238E27FC236}">
                <a16:creationId xmlns:a16="http://schemas.microsoft.com/office/drawing/2014/main" id="{FEB2947D-91D0-2342-8F5D-1F38C56F79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09179" y="1984289"/>
            <a:ext cx="3992053" cy="2642163"/>
          </a:xfrm>
          <a:prstGeom prst="rect">
            <a:avLst/>
          </a:prstGeom>
          <a:noFill/>
          <a:ln>
            <a:noFill/>
          </a:ln>
        </p:spPr>
      </p:pic>
    </p:spTree>
    <p:extLst>
      <p:ext uri="{BB962C8B-B14F-4D97-AF65-F5344CB8AC3E}">
        <p14:creationId xmlns:p14="http://schemas.microsoft.com/office/powerpoint/2010/main" val="91013532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750528" y="1987378"/>
                <a:ext cx="10631469" cy="3891453"/>
              </a:xfrm>
              <a:effectLst/>
            </p:spPr>
            <p:txBody>
              <a:bodyPr anchor="t">
                <a:normAutofit/>
              </a:bodyPr>
              <a:lstStyle/>
              <a:p>
                <a:r>
                  <a:rPr lang="zh-TW" altLang="en-US" dirty="0"/>
                  <a:t>其實找到一條直線後，我們尚要透過一些統計測試，如假設檢定</a:t>
                </a:r>
                <a:r>
                  <a:rPr lang="en-US" dirty="0"/>
                  <a:t> (hypothesis testing) </a:t>
                </a:r>
                <a:r>
                  <a:rPr lang="zh-TW" altLang="en-US" dirty="0"/>
                  <a:t>，才能驗證是否合理。</a:t>
                </a:r>
                <a:endParaRPr lang="zh-TW" altLang="en-US" dirty="0">
                  <a:latin typeface="MingLiU_HKSCS" panose="02020500000000000000" pitchFamily="18" charset="-120"/>
                  <a:ea typeface="MingLiU_HKSCS" panose="02020500000000000000" pitchFamily="18" charset="-120"/>
                </a:endParaRPr>
              </a:p>
              <a:p>
                <a:pPr algn="just"/>
                <a:r>
                  <a:rPr lang="zh-TW" altLang="en-US" dirty="0"/>
                  <a:t>如果我們可以想了解這個線性模型究竟是否適合，我們可看看「判定係數值」 </a:t>
                </a:r>
                <a:r>
                  <a:rPr lang="en-US" dirty="0"/>
                  <a:t>(coefficient of determination) </a:t>
                </a:r>
                <a:r>
                  <a:rPr lang="zh-TW" altLang="en-US" dirty="0"/>
                  <a:t>或</a:t>
                </a:r>
                <a:r>
                  <a:rPr lang="en-US" dirty="0"/>
                  <a:t>R</a:t>
                </a:r>
                <a:r>
                  <a:rPr lang="en-US" baseline="30000" dirty="0"/>
                  <a:t>2</a:t>
                </a:r>
                <a:r>
                  <a:rPr lang="zh-TW" altLang="en-US" dirty="0"/>
                  <a:t>：</a:t>
                </a:r>
                <a:endParaRPr lang="en-US" altLang="zh-TW" dirty="0"/>
              </a:p>
              <a:p>
                <a:pPr marL="0" indent="0" algn="ctr">
                  <a:buNone/>
                </a:pPr>
                <a:r>
                  <a:rPr lang="en-US" dirty="0" err="1">
                    <a:latin typeface="MingLiU_HKSCS" panose="02020500000000000000" pitchFamily="18" charset="-120"/>
                    <a:ea typeface="MingLiU_HKSCS" panose="02020500000000000000" pitchFamily="18" charset="-120"/>
                  </a:rPr>
                  <a:t>設</a:t>
                </a:r>
                <a:r>
                  <a:rPr lang="en-US" dirty="0">
                    <a:latin typeface="MingLiU_HKSCS" panose="02020500000000000000" pitchFamily="18" charset="-120"/>
                    <a:ea typeface="MingLiU_HKSCS" panose="02020500000000000000" pitchFamily="18" charset="-120"/>
                  </a:rPr>
                  <a:t>  </a:t>
                </a:r>
                <a:r>
                  <a:rPr lang="en-US" dirty="0"/>
                  <a:t> </a:t>
                </a:r>
                <a14:m>
                  <m:oMath xmlns:m="http://schemas.openxmlformats.org/officeDocument/2006/math">
                    <m:r>
                      <m:rPr>
                        <m:sty m:val="p"/>
                      </m:rPr>
                      <a:rPr lang="en-US" i="1" dirty="0">
                        <a:latin typeface="Cambria Math" panose="02040503050406030204" pitchFamily="18" charset="0"/>
                      </a:rPr>
                      <m:t>SS</m:t>
                    </m:r>
                    <m:r>
                      <a:rPr lang="en-US" b="0" i="1" dirty="0" smtClean="0">
                        <a:latin typeface="Cambria Math" panose="02040503050406030204" pitchFamily="18" charset="0"/>
                      </a:rPr>
                      <m:t>𝐸</m:t>
                    </m:r>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𝑛</m:t>
                        </m:r>
                      </m:sup>
                      <m:e>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e>
                          <m:sup>
                            <m:r>
                              <a:rPr lang="en-US" b="0" i="1" dirty="0" smtClean="0">
                                <a:latin typeface="Cambria Math" panose="02040503050406030204" pitchFamily="18" charset="0"/>
                              </a:rPr>
                              <m:t>2</m:t>
                            </m:r>
                          </m:sup>
                        </m:sSup>
                      </m:e>
                    </m:nary>
                    <m:r>
                      <a:rPr lang="en-US" b="0" i="1" dirty="0" smtClean="0">
                        <a:latin typeface="Cambria Math" panose="02040503050406030204" pitchFamily="18" charset="0"/>
                      </a:rPr>
                      <m:t>,  </m:t>
                    </m:r>
                    <m:r>
                      <a:rPr lang="en-US" b="0" i="1" dirty="0" smtClean="0">
                        <a:latin typeface="Cambria Math" panose="02040503050406030204" pitchFamily="18" charset="0"/>
                      </a:rPr>
                      <m:t>𝑆</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𝑦𝑦</m:t>
                        </m:r>
                      </m:sub>
                    </m:sSub>
                    <m:r>
                      <a:rPr lang="en-US" b="0" i="1" dirty="0" smtClean="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=1</m:t>
                        </m:r>
                      </m:sub>
                      <m:sup>
                        <m:r>
                          <a:rPr lang="en-US" i="1" dirty="0">
                            <a:latin typeface="Cambria Math" panose="02040503050406030204" pitchFamily="18" charset="0"/>
                          </a:rPr>
                          <m:t>𝑛</m:t>
                        </m:r>
                      </m:sup>
                      <m:e>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i="1" dirty="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𝑦</m:t>
                                    </m:r>
                                  </m:e>
                                </m:acc>
                              </m:e>
                            </m:d>
                          </m:e>
                          <m:sup>
                            <m:r>
                              <a:rPr lang="en-US" i="1" dirty="0">
                                <a:latin typeface="Cambria Math" panose="02040503050406030204" pitchFamily="18" charset="0"/>
                              </a:rPr>
                              <m:t>2</m:t>
                            </m:r>
                          </m:sup>
                        </m:sSup>
                      </m:e>
                    </m:nary>
                  </m:oMath>
                </a14:m>
                <a:r>
                  <a:rPr lang="en-US" dirty="0">
                    <a:latin typeface="MingLiU_HKSCS" panose="02020500000000000000" pitchFamily="18" charset="-120"/>
                    <a:ea typeface="MingLiU_HKSCS" panose="02020500000000000000" pitchFamily="18" charset="-120"/>
                  </a:rPr>
                  <a:t>  則  </a:t>
                </a:r>
                <a14:m>
                  <m:oMath xmlns:m="http://schemas.openxmlformats.org/officeDocument/2006/math">
                    <m:sSup>
                      <m:sSupPr>
                        <m:ctrlPr>
                          <a:rPr lang="en-US" b="0" i="1" smtClean="0">
                            <a:latin typeface="Cambria Math" panose="02040503050406030204" pitchFamily="18" charset="0"/>
                            <a:ea typeface="MingLiU_HKSCS" panose="02020500000000000000" pitchFamily="18" charset="-120"/>
                          </a:rPr>
                        </m:ctrlPr>
                      </m:sSupPr>
                      <m:e>
                        <m:r>
                          <a:rPr lang="en-US" b="0" i="1" smtClean="0">
                            <a:latin typeface="Cambria Math" panose="02040503050406030204" pitchFamily="18" charset="0"/>
                            <a:ea typeface="MingLiU_HKSCS" panose="02020500000000000000" pitchFamily="18" charset="-120"/>
                          </a:rPr>
                          <m:t>𝑅</m:t>
                        </m:r>
                      </m:e>
                      <m:sup>
                        <m:r>
                          <a:rPr lang="en-US" b="0" i="1" smtClean="0">
                            <a:latin typeface="Cambria Math" panose="02040503050406030204" pitchFamily="18" charset="0"/>
                            <a:ea typeface="MingLiU_HKSCS" panose="02020500000000000000" pitchFamily="18" charset="-120"/>
                          </a:rPr>
                          <m:t>2</m:t>
                        </m:r>
                      </m:sup>
                    </m:sSup>
                    <m:r>
                      <a:rPr lang="en-US" b="0" i="1" smtClean="0">
                        <a:latin typeface="Cambria Math" panose="02040503050406030204" pitchFamily="18" charset="0"/>
                        <a:ea typeface="MingLiU_HKSCS" panose="02020500000000000000" pitchFamily="18" charset="-120"/>
                      </a:rPr>
                      <m:t>= </m:t>
                    </m:r>
                    <m:f>
                      <m:fPr>
                        <m:ctrlPr>
                          <a:rPr lang="en-US" b="0" i="1" smtClean="0">
                            <a:latin typeface="Cambria Math" panose="02040503050406030204" pitchFamily="18" charset="0"/>
                            <a:ea typeface="MingLiU_HKSCS" panose="02020500000000000000" pitchFamily="18" charset="-120"/>
                          </a:rPr>
                        </m:ctrlPr>
                      </m:fPr>
                      <m:num>
                        <m:r>
                          <a:rPr lang="en-US" i="1">
                            <a:latin typeface="Cambria Math" panose="02040503050406030204" pitchFamily="18" charset="0"/>
                            <a:ea typeface="MingLiU_HKSCS" panose="02020500000000000000" pitchFamily="18" charset="-120"/>
                          </a:rPr>
                          <m:t>𝑆</m:t>
                        </m:r>
                        <m:sSub>
                          <m:sSubPr>
                            <m:ctrlPr>
                              <a:rPr lang="en-US" i="1">
                                <a:latin typeface="Cambria Math" panose="02040503050406030204" pitchFamily="18" charset="0"/>
                                <a:ea typeface="MingLiU_HKSCS" panose="02020500000000000000" pitchFamily="18" charset="-120"/>
                              </a:rPr>
                            </m:ctrlPr>
                          </m:sSubPr>
                          <m:e>
                            <m:r>
                              <a:rPr lang="en-US" i="1">
                                <a:latin typeface="Cambria Math" panose="02040503050406030204" pitchFamily="18" charset="0"/>
                                <a:ea typeface="MingLiU_HKSCS" panose="02020500000000000000" pitchFamily="18" charset="-120"/>
                              </a:rPr>
                              <m:t>𝑆</m:t>
                            </m:r>
                          </m:e>
                          <m:sub>
                            <m:r>
                              <a:rPr lang="en-US" i="1">
                                <a:latin typeface="Cambria Math" panose="02040503050406030204" pitchFamily="18" charset="0"/>
                                <a:ea typeface="MingLiU_HKSCS" panose="02020500000000000000" pitchFamily="18" charset="-120"/>
                              </a:rPr>
                              <m:t>𝑦𝑦</m:t>
                            </m:r>
                          </m:sub>
                        </m:sSub>
                        <m:r>
                          <a:rPr lang="en-US" b="0" i="1" smtClean="0">
                            <a:latin typeface="Cambria Math" panose="02040503050406030204" pitchFamily="18" charset="0"/>
                            <a:ea typeface="MingLiU_HKSCS" panose="02020500000000000000" pitchFamily="18" charset="-120"/>
                          </a:rPr>
                          <m:t> − </m:t>
                        </m:r>
                        <m:r>
                          <a:rPr lang="en-US" b="0" i="1" smtClean="0">
                            <a:latin typeface="Cambria Math" panose="02040503050406030204" pitchFamily="18" charset="0"/>
                            <a:ea typeface="MingLiU_HKSCS" panose="02020500000000000000" pitchFamily="18" charset="-120"/>
                          </a:rPr>
                          <m:t>𝑆𝑆𝐸</m:t>
                        </m:r>
                        <m:r>
                          <a:rPr lang="en-US" b="0" i="1" smtClean="0">
                            <a:latin typeface="Cambria Math" panose="02040503050406030204" pitchFamily="18" charset="0"/>
                            <a:ea typeface="MingLiU_HKSCS" panose="02020500000000000000" pitchFamily="18" charset="-120"/>
                          </a:rPr>
                          <m:t> </m:t>
                        </m:r>
                      </m:num>
                      <m:den>
                        <m:r>
                          <a:rPr lang="en-US" b="0" i="1" smtClean="0">
                            <a:latin typeface="Cambria Math" panose="02040503050406030204" pitchFamily="18" charset="0"/>
                            <a:ea typeface="MingLiU_HKSCS" panose="02020500000000000000" pitchFamily="18" charset="-120"/>
                          </a:rPr>
                          <m:t>𝑆</m:t>
                        </m:r>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𝑆</m:t>
                            </m:r>
                          </m:e>
                          <m:sub>
                            <m:r>
                              <a:rPr lang="en-US" b="0" i="1" smtClean="0">
                                <a:latin typeface="Cambria Math" panose="02040503050406030204" pitchFamily="18" charset="0"/>
                                <a:ea typeface="MingLiU_HKSCS" panose="02020500000000000000" pitchFamily="18" charset="-120"/>
                              </a:rPr>
                              <m:t>𝑦𝑦</m:t>
                            </m:r>
                          </m:sub>
                        </m:sSub>
                      </m:den>
                    </m:f>
                  </m:oMath>
                </a14:m>
                <a:endParaRPr lang="en-US" dirty="0">
                  <a:latin typeface="MingLiU_HKSCS" panose="02020500000000000000" pitchFamily="18" charset="-120"/>
                  <a:ea typeface="MingLiU_HKSCS" panose="02020500000000000000" pitchFamily="18" charset="-120"/>
                </a:endParaRPr>
              </a:p>
              <a:p>
                <a:r>
                  <a:rPr lang="en-US" dirty="0"/>
                  <a:t>R</a:t>
                </a:r>
                <a:r>
                  <a:rPr lang="en-US" baseline="30000" dirty="0"/>
                  <a:t>2 </a:t>
                </a:r>
                <a:r>
                  <a:rPr lang="zh-TW" altLang="en-US" dirty="0"/>
                  <a:t>的意思就是看看利用這個線性模型，</a:t>
                </a:r>
                <a:r>
                  <a:rPr lang="en-US" dirty="0"/>
                  <a:t>x </a:t>
                </a:r>
                <a:r>
                  <a:rPr lang="zh-TW" altLang="en-US" dirty="0"/>
                  <a:t>能解釋</a:t>
                </a:r>
                <a:r>
                  <a:rPr lang="en-US" altLang="zh-TW" dirty="0"/>
                  <a:t> </a:t>
                </a:r>
                <a:r>
                  <a:rPr lang="en-US" dirty="0"/>
                  <a:t>y </a:t>
                </a:r>
                <a:r>
                  <a:rPr lang="zh-TW" altLang="en-US" dirty="0"/>
                  <a:t>多少。</a:t>
                </a:r>
                <a:endParaRPr lang="en-US" altLang="zh-TW" dirty="0"/>
              </a:p>
              <a:p>
                <a:r>
                  <a:rPr lang="zh-CN" altLang="en-US" dirty="0"/>
                  <a:t>正常情況下，</a:t>
                </a:r>
                <a:r>
                  <a:rPr lang="en-US" dirty="0"/>
                  <a:t>R</a:t>
                </a:r>
                <a:r>
                  <a:rPr lang="en-US" baseline="30000" dirty="0"/>
                  <a:t>2</a:t>
                </a:r>
                <a:r>
                  <a:rPr lang="zh-TW" altLang="en-US" dirty="0"/>
                  <a:t>為</a:t>
                </a:r>
                <a:r>
                  <a:rPr lang="en-US" dirty="0"/>
                  <a:t>0</a:t>
                </a:r>
                <a:r>
                  <a:rPr lang="zh-TW" altLang="en-US" dirty="0"/>
                  <a:t>至</a:t>
                </a:r>
                <a:r>
                  <a:rPr lang="en-US" dirty="0"/>
                  <a:t>1</a:t>
                </a:r>
                <a:r>
                  <a:rPr lang="zh-TW" altLang="en-US" dirty="0"/>
                  <a:t>之間的數字，如果</a:t>
                </a:r>
                <a:r>
                  <a:rPr lang="en-US" dirty="0"/>
                  <a:t>R</a:t>
                </a:r>
                <a:r>
                  <a:rPr lang="en-US" baseline="30000" dirty="0"/>
                  <a:t>2</a:t>
                </a:r>
                <a:r>
                  <a:rPr lang="en-US" dirty="0"/>
                  <a:t>=0.95</a:t>
                </a:r>
                <a:r>
                  <a:rPr lang="zh-TW" altLang="en-US" dirty="0"/>
                  <a:t>，表示</a:t>
                </a:r>
                <a:r>
                  <a:rPr lang="en-US" dirty="0"/>
                  <a:t>x</a:t>
                </a:r>
                <a:r>
                  <a:rPr lang="zh-TW" altLang="en-US" dirty="0"/>
                  <a:t>能解釋</a:t>
                </a:r>
                <a:r>
                  <a:rPr lang="en-US" dirty="0"/>
                  <a:t>95%</a:t>
                </a:r>
                <a:r>
                  <a:rPr lang="zh-TW" altLang="en-US" dirty="0"/>
                  <a:t>的</a:t>
                </a:r>
                <a:r>
                  <a:rPr lang="en-US" dirty="0"/>
                  <a:t>y</a:t>
                </a:r>
                <a:r>
                  <a:rPr lang="zh-TW" altLang="en-US" dirty="0"/>
                  <a:t>，所以這樣線性關係頗合理。</a:t>
                </a:r>
                <a:endParaRPr lang="en-US" dirty="0"/>
              </a:p>
              <a:p>
                <a:endParaRPr lang="en-US" dirty="0">
                  <a:latin typeface="MingLiU_HKSCS" panose="02020500000000000000" pitchFamily="18" charset="-120"/>
                  <a:ea typeface="MingLiU_HKSCS" panose="02020500000000000000" pitchFamily="18" charset="-120"/>
                </a:endParaRPr>
              </a:p>
            </p:txBody>
          </p:sp>
        </mc:Choice>
        <mc:Fallback>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750528" y="1987378"/>
                <a:ext cx="10631469" cy="3891453"/>
              </a:xfrm>
              <a:blipFill>
                <a:blip r:embed="rId2"/>
                <a:stretch>
                  <a:fillRect l="-358" t="-977" r="-1074"/>
                </a:stretch>
              </a:blipFill>
              <a:effectLst/>
            </p:spPr>
            <p:txBody>
              <a:bodyPr/>
              <a:lstStyle/>
              <a:p>
                <a:r>
                  <a:rPr lang="en-CN">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9636981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750528" y="1987378"/>
                <a:ext cx="10631469" cy="3891453"/>
              </a:xfrm>
              <a:effectLst/>
            </p:spPr>
            <p:txBody>
              <a:bodyPr anchor="t">
                <a:normAutofit/>
              </a:bodyPr>
              <a:lstStyle/>
              <a:p>
                <a:r>
                  <a:rPr lang="zh-TW" altLang="en-US" dirty="0"/>
                  <a:t>其實找到一條直線後，我們尚要透過一些統計測試，如假設檢定</a:t>
                </a:r>
                <a:r>
                  <a:rPr lang="en-US" dirty="0"/>
                  <a:t> (hypothesis testing) </a:t>
                </a:r>
                <a:r>
                  <a:rPr lang="zh-TW" altLang="en-US" dirty="0"/>
                  <a:t>，才能驗證是否合理。</a:t>
                </a:r>
                <a:endParaRPr lang="zh-TW" altLang="en-US" dirty="0">
                  <a:latin typeface="MingLiU_HKSCS" panose="02020500000000000000" pitchFamily="18" charset="-120"/>
                  <a:ea typeface="MingLiU_HKSCS" panose="02020500000000000000" pitchFamily="18" charset="-120"/>
                </a:endParaRPr>
              </a:p>
              <a:p>
                <a:pPr algn="just"/>
                <a:r>
                  <a:rPr lang="zh-TW" altLang="en-US" dirty="0"/>
                  <a:t>如果我們可以想了解這個線性模型究竟是否適合，我們可看看「判定係數值」 </a:t>
                </a:r>
                <a:r>
                  <a:rPr lang="en-US" dirty="0"/>
                  <a:t>(coefficient of determination) </a:t>
                </a:r>
                <a:r>
                  <a:rPr lang="zh-TW" altLang="en-US" dirty="0"/>
                  <a:t>或</a:t>
                </a:r>
                <a:r>
                  <a:rPr lang="en-US" dirty="0"/>
                  <a:t>R</a:t>
                </a:r>
                <a:r>
                  <a:rPr lang="en-US" baseline="30000" dirty="0"/>
                  <a:t>2</a:t>
                </a:r>
                <a:r>
                  <a:rPr lang="zh-TW" altLang="en-US" dirty="0"/>
                  <a:t>：</a:t>
                </a:r>
                <a:endParaRPr lang="en-US" altLang="zh-TW" dirty="0"/>
              </a:p>
              <a:p>
                <a:pPr marL="0" indent="0" algn="ctr">
                  <a:buNone/>
                </a:pPr>
                <a:r>
                  <a:rPr lang="en-US" dirty="0" err="1">
                    <a:latin typeface="MingLiU_HKSCS" panose="02020500000000000000" pitchFamily="18" charset="-120"/>
                    <a:ea typeface="MingLiU_HKSCS" panose="02020500000000000000" pitchFamily="18" charset="-120"/>
                  </a:rPr>
                  <a:t>設</a:t>
                </a:r>
                <a:r>
                  <a:rPr lang="en-US" dirty="0">
                    <a:latin typeface="MingLiU_HKSCS" panose="02020500000000000000" pitchFamily="18" charset="-120"/>
                    <a:ea typeface="MingLiU_HKSCS" panose="02020500000000000000" pitchFamily="18" charset="-120"/>
                  </a:rPr>
                  <a:t>  </a:t>
                </a:r>
                <a:r>
                  <a:rPr lang="en-US" dirty="0"/>
                  <a:t> </a:t>
                </a:r>
                <a14:m>
                  <m:oMath xmlns:m="http://schemas.openxmlformats.org/officeDocument/2006/math">
                    <m:r>
                      <m:rPr>
                        <m:sty m:val="p"/>
                      </m:rPr>
                      <a:rPr lang="en-US" i="1" dirty="0">
                        <a:latin typeface="Cambria Math" panose="02040503050406030204" pitchFamily="18" charset="0"/>
                      </a:rPr>
                      <m:t>SS</m:t>
                    </m:r>
                    <m:r>
                      <a:rPr lang="en-US" b="0" i="1" dirty="0" smtClean="0">
                        <a:latin typeface="Cambria Math" panose="02040503050406030204" pitchFamily="18" charset="0"/>
                      </a:rPr>
                      <m:t>𝐸</m:t>
                    </m:r>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𝑛</m:t>
                        </m:r>
                      </m:sup>
                      <m:e>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e>
                          <m:sup>
                            <m:r>
                              <a:rPr lang="en-US" b="0" i="1" dirty="0" smtClean="0">
                                <a:latin typeface="Cambria Math" panose="02040503050406030204" pitchFamily="18" charset="0"/>
                              </a:rPr>
                              <m:t>2</m:t>
                            </m:r>
                          </m:sup>
                        </m:sSup>
                      </m:e>
                    </m:nary>
                    <m:r>
                      <a:rPr lang="en-US" b="0" i="1" dirty="0" smtClean="0">
                        <a:latin typeface="Cambria Math" panose="02040503050406030204" pitchFamily="18" charset="0"/>
                      </a:rPr>
                      <m:t>,  </m:t>
                    </m:r>
                    <m:r>
                      <a:rPr lang="en-US" b="0" i="1" dirty="0" smtClean="0">
                        <a:latin typeface="Cambria Math" panose="02040503050406030204" pitchFamily="18" charset="0"/>
                      </a:rPr>
                      <m:t>𝑆</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𝑦𝑦</m:t>
                        </m:r>
                      </m:sub>
                    </m:sSub>
                    <m:r>
                      <a:rPr lang="en-US" b="0" i="1" dirty="0" smtClean="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=1</m:t>
                        </m:r>
                      </m:sub>
                      <m:sup>
                        <m:r>
                          <a:rPr lang="en-US" i="1" dirty="0">
                            <a:latin typeface="Cambria Math" panose="02040503050406030204" pitchFamily="18" charset="0"/>
                          </a:rPr>
                          <m:t>𝑛</m:t>
                        </m:r>
                      </m:sup>
                      <m:e>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i="1" dirty="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𝑦</m:t>
                                    </m:r>
                                  </m:e>
                                </m:acc>
                              </m:e>
                            </m:d>
                          </m:e>
                          <m:sup>
                            <m:r>
                              <a:rPr lang="en-US" i="1" dirty="0">
                                <a:latin typeface="Cambria Math" panose="02040503050406030204" pitchFamily="18" charset="0"/>
                              </a:rPr>
                              <m:t>2</m:t>
                            </m:r>
                          </m:sup>
                        </m:sSup>
                      </m:e>
                    </m:nary>
                  </m:oMath>
                </a14:m>
                <a:r>
                  <a:rPr lang="en-US" dirty="0">
                    <a:latin typeface="MingLiU_HKSCS" panose="02020500000000000000" pitchFamily="18" charset="-120"/>
                    <a:ea typeface="MingLiU_HKSCS" panose="02020500000000000000" pitchFamily="18" charset="-120"/>
                  </a:rPr>
                  <a:t>  則  </a:t>
                </a:r>
                <a14:m>
                  <m:oMath xmlns:m="http://schemas.openxmlformats.org/officeDocument/2006/math">
                    <m:sSup>
                      <m:sSupPr>
                        <m:ctrlPr>
                          <a:rPr lang="en-US" b="0" i="1" smtClean="0">
                            <a:latin typeface="Cambria Math" panose="02040503050406030204" pitchFamily="18" charset="0"/>
                            <a:ea typeface="MingLiU_HKSCS" panose="02020500000000000000" pitchFamily="18" charset="-120"/>
                          </a:rPr>
                        </m:ctrlPr>
                      </m:sSupPr>
                      <m:e>
                        <m:r>
                          <a:rPr lang="en-US" b="0" i="1" smtClean="0">
                            <a:latin typeface="Cambria Math" panose="02040503050406030204" pitchFamily="18" charset="0"/>
                            <a:ea typeface="MingLiU_HKSCS" panose="02020500000000000000" pitchFamily="18" charset="-120"/>
                          </a:rPr>
                          <m:t>𝑅</m:t>
                        </m:r>
                      </m:e>
                      <m:sup>
                        <m:r>
                          <a:rPr lang="en-US" b="0" i="1" smtClean="0">
                            <a:latin typeface="Cambria Math" panose="02040503050406030204" pitchFamily="18" charset="0"/>
                            <a:ea typeface="MingLiU_HKSCS" panose="02020500000000000000" pitchFamily="18" charset="-120"/>
                          </a:rPr>
                          <m:t>2</m:t>
                        </m:r>
                      </m:sup>
                    </m:sSup>
                    <m:r>
                      <a:rPr lang="en-US" b="0" i="1" smtClean="0">
                        <a:latin typeface="Cambria Math" panose="02040503050406030204" pitchFamily="18" charset="0"/>
                        <a:ea typeface="MingLiU_HKSCS" panose="02020500000000000000" pitchFamily="18" charset="-120"/>
                      </a:rPr>
                      <m:t>= </m:t>
                    </m:r>
                    <m:f>
                      <m:fPr>
                        <m:ctrlPr>
                          <a:rPr lang="en-US" b="0" i="1" smtClean="0">
                            <a:latin typeface="Cambria Math" panose="02040503050406030204" pitchFamily="18" charset="0"/>
                            <a:ea typeface="MingLiU_HKSCS" panose="02020500000000000000" pitchFamily="18" charset="-120"/>
                          </a:rPr>
                        </m:ctrlPr>
                      </m:fPr>
                      <m:num>
                        <m:r>
                          <a:rPr lang="en-US" i="1">
                            <a:latin typeface="Cambria Math" panose="02040503050406030204" pitchFamily="18" charset="0"/>
                            <a:ea typeface="MingLiU_HKSCS" panose="02020500000000000000" pitchFamily="18" charset="-120"/>
                          </a:rPr>
                          <m:t>𝑆</m:t>
                        </m:r>
                        <m:sSub>
                          <m:sSubPr>
                            <m:ctrlPr>
                              <a:rPr lang="en-US" i="1">
                                <a:latin typeface="Cambria Math" panose="02040503050406030204" pitchFamily="18" charset="0"/>
                                <a:ea typeface="MingLiU_HKSCS" panose="02020500000000000000" pitchFamily="18" charset="-120"/>
                              </a:rPr>
                            </m:ctrlPr>
                          </m:sSubPr>
                          <m:e>
                            <m:r>
                              <a:rPr lang="en-US" i="1">
                                <a:latin typeface="Cambria Math" panose="02040503050406030204" pitchFamily="18" charset="0"/>
                                <a:ea typeface="MingLiU_HKSCS" panose="02020500000000000000" pitchFamily="18" charset="-120"/>
                              </a:rPr>
                              <m:t>𝑆</m:t>
                            </m:r>
                          </m:e>
                          <m:sub>
                            <m:r>
                              <a:rPr lang="en-US" i="1">
                                <a:latin typeface="Cambria Math" panose="02040503050406030204" pitchFamily="18" charset="0"/>
                                <a:ea typeface="MingLiU_HKSCS" panose="02020500000000000000" pitchFamily="18" charset="-120"/>
                              </a:rPr>
                              <m:t>𝑦𝑦</m:t>
                            </m:r>
                          </m:sub>
                        </m:sSub>
                        <m:r>
                          <a:rPr lang="en-US" b="0" i="1" smtClean="0">
                            <a:latin typeface="Cambria Math" panose="02040503050406030204" pitchFamily="18" charset="0"/>
                            <a:ea typeface="MingLiU_HKSCS" panose="02020500000000000000" pitchFamily="18" charset="-120"/>
                          </a:rPr>
                          <m:t> − </m:t>
                        </m:r>
                        <m:r>
                          <a:rPr lang="en-US" b="0" i="1" smtClean="0">
                            <a:latin typeface="Cambria Math" panose="02040503050406030204" pitchFamily="18" charset="0"/>
                            <a:ea typeface="MingLiU_HKSCS" panose="02020500000000000000" pitchFamily="18" charset="-120"/>
                          </a:rPr>
                          <m:t>𝑆𝑆𝐸</m:t>
                        </m:r>
                        <m:r>
                          <a:rPr lang="en-US" b="0" i="1" smtClean="0">
                            <a:latin typeface="Cambria Math" panose="02040503050406030204" pitchFamily="18" charset="0"/>
                            <a:ea typeface="MingLiU_HKSCS" panose="02020500000000000000" pitchFamily="18" charset="-120"/>
                          </a:rPr>
                          <m:t> </m:t>
                        </m:r>
                      </m:num>
                      <m:den>
                        <m:r>
                          <a:rPr lang="en-US" b="0" i="1" smtClean="0">
                            <a:latin typeface="Cambria Math" panose="02040503050406030204" pitchFamily="18" charset="0"/>
                            <a:ea typeface="MingLiU_HKSCS" panose="02020500000000000000" pitchFamily="18" charset="-120"/>
                          </a:rPr>
                          <m:t>𝑆</m:t>
                        </m:r>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𝑆</m:t>
                            </m:r>
                          </m:e>
                          <m:sub>
                            <m:r>
                              <a:rPr lang="en-US" b="0" i="1" smtClean="0">
                                <a:latin typeface="Cambria Math" panose="02040503050406030204" pitchFamily="18" charset="0"/>
                                <a:ea typeface="MingLiU_HKSCS" panose="02020500000000000000" pitchFamily="18" charset="-120"/>
                              </a:rPr>
                              <m:t>𝑦𝑦</m:t>
                            </m:r>
                          </m:sub>
                        </m:sSub>
                      </m:den>
                    </m:f>
                  </m:oMath>
                </a14:m>
                <a:endParaRPr lang="en-US" dirty="0">
                  <a:latin typeface="MingLiU_HKSCS" panose="02020500000000000000" pitchFamily="18" charset="-120"/>
                  <a:ea typeface="MingLiU_HKSCS" panose="02020500000000000000" pitchFamily="18" charset="-120"/>
                </a:endParaRPr>
              </a:p>
              <a:p>
                <a:r>
                  <a:rPr lang="en-US" dirty="0"/>
                  <a:t>R</a:t>
                </a:r>
                <a:r>
                  <a:rPr lang="en-US" baseline="30000" dirty="0"/>
                  <a:t>2 </a:t>
                </a:r>
                <a:r>
                  <a:rPr lang="zh-TW" altLang="en-US" dirty="0"/>
                  <a:t>的意思就是看看利用這個線性模型，</a:t>
                </a:r>
                <a:r>
                  <a:rPr lang="en-US" dirty="0"/>
                  <a:t>x </a:t>
                </a:r>
                <a:r>
                  <a:rPr lang="zh-TW" altLang="en-US" dirty="0"/>
                  <a:t>能解釋</a:t>
                </a:r>
                <a:r>
                  <a:rPr lang="en-US" altLang="zh-TW" dirty="0"/>
                  <a:t> </a:t>
                </a:r>
                <a:r>
                  <a:rPr lang="en-US" dirty="0"/>
                  <a:t>y </a:t>
                </a:r>
                <a:r>
                  <a:rPr lang="zh-TW" altLang="en-US" dirty="0"/>
                  <a:t>多少。</a:t>
                </a:r>
                <a:endParaRPr lang="en-US" altLang="zh-TW" dirty="0"/>
              </a:p>
              <a:p>
                <a:r>
                  <a:rPr lang="zh-CN" altLang="en-US" dirty="0"/>
                  <a:t>正常情況下，</a:t>
                </a:r>
                <a:r>
                  <a:rPr lang="en-US" dirty="0"/>
                  <a:t>R</a:t>
                </a:r>
                <a:r>
                  <a:rPr lang="en-US" baseline="30000" dirty="0"/>
                  <a:t>2</a:t>
                </a:r>
                <a:r>
                  <a:rPr lang="zh-TW" altLang="en-US" dirty="0"/>
                  <a:t>為</a:t>
                </a:r>
                <a:r>
                  <a:rPr lang="en-US" dirty="0"/>
                  <a:t>0</a:t>
                </a:r>
                <a:r>
                  <a:rPr lang="zh-TW" altLang="en-US" dirty="0"/>
                  <a:t>至</a:t>
                </a:r>
                <a:r>
                  <a:rPr lang="en-US" dirty="0"/>
                  <a:t>1</a:t>
                </a:r>
                <a:r>
                  <a:rPr lang="zh-TW" altLang="en-US" dirty="0"/>
                  <a:t>之間的數字，如果</a:t>
                </a:r>
                <a:r>
                  <a:rPr lang="en-US" dirty="0"/>
                  <a:t>R</a:t>
                </a:r>
                <a:r>
                  <a:rPr lang="en-US" baseline="30000" dirty="0"/>
                  <a:t>2</a:t>
                </a:r>
                <a:r>
                  <a:rPr lang="en-US" dirty="0"/>
                  <a:t>=0.95</a:t>
                </a:r>
                <a:r>
                  <a:rPr lang="zh-TW" altLang="en-US" dirty="0"/>
                  <a:t>，表示</a:t>
                </a:r>
                <a:r>
                  <a:rPr lang="en-US" dirty="0"/>
                  <a:t>x</a:t>
                </a:r>
                <a:r>
                  <a:rPr lang="zh-TW" altLang="en-US" dirty="0"/>
                  <a:t>能解釋</a:t>
                </a:r>
                <a:r>
                  <a:rPr lang="en-US" dirty="0"/>
                  <a:t>95%</a:t>
                </a:r>
                <a:r>
                  <a:rPr lang="zh-TW" altLang="en-US" dirty="0"/>
                  <a:t>的</a:t>
                </a:r>
                <a:r>
                  <a:rPr lang="en-US" dirty="0"/>
                  <a:t>y</a:t>
                </a:r>
                <a:r>
                  <a:rPr lang="zh-TW" altLang="en-US" dirty="0"/>
                  <a:t>，所以這樣線性關係頗合理。</a:t>
                </a:r>
                <a:endParaRPr lang="en-US" dirty="0"/>
              </a:p>
              <a:p>
                <a:pPr algn="just"/>
                <a:r>
                  <a:rPr lang="zh-TW" altLang="en-US" b="1" u="sng" dirty="0"/>
                  <a:t>注意</a:t>
                </a:r>
                <a:r>
                  <a:rPr lang="zh-TW" altLang="en-US" dirty="0"/>
                  <a:t>：即使我們能為</a:t>
                </a:r>
                <a:r>
                  <a:rPr lang="en-US" dirty="0"/>
                  <a:t>x</a:t>
                </a:r>
                <a:r>
                  <a:rPr lang="zh-TW" altLang="en-US" dirty="0"/>
                  <a:t>和</a:t>
                </a:r>
                <a:r>
                  <a:rPr lang="en-US" dirty="0"/>
                  <a:t>y</a:t>
                </a:r>
                <a:r>
                  <a:rPr lang="zh-TW" altLang="en-US" dirty="0"/>
                  <a:t>找到一線性關係，亦不表示我們找到一個因果關係 </a:t>
                </a:r>
                <a:r>
                  <a:rPr lang="en-US" altLang="zh-TW" dirty="0"/>
                  <a:t>(</a:t>
                </a:r>
                <a:r>
                  <a:rPr lang="en-US" dirty="0"/>
                  <a:t>causal relation)。</a:t>
                </a:r>
                <a:r>
                  <a:rPr lang="zh-TW" altLang="en-US" dirty="0"/>
                  <a:t>例如，我們相信鞋帶越長，智商</a:t>
                </a:r>
                <a:r>
                  <a:rPr lang="en-US" altLang="zh-TW" dirty="0"/>
                  <a:t>(</a:t>
                </a:r>
                <a:r>
                  <a:rPr lang="en-US" dirty="0"/>
                  <a:t>IQ)</a:t>
                </a:r>
                <a:r>
                  <a:rPr lang="zh-TW" altLang="en-US" dirty="0"/>
                  <a:t>便越高。這是因為當人越長大／高，所需穿的鞋的尺碼亦增大，因而需要一對較長的鞋帶。但是，你相信自己馬上去更換一對較長的鞋帶後，能使你變得更聰明嗎？</a:t>
                </a:r>
                <a:endParaRPr lang="en-US" dirty="0"/>
              </a:p>
              <a:p>
                <a:endParaRPr lang="en-US" dirty="0">
                  <a:latin typeface="MingLiU_HKSCS" panose="02020500000000000000" pitchFamily="18" charset="-120"/>
                  <a:ea typeface="MingLiU_HKSCS" panose="02020500000000000000" pitchFamily="18" charset="-120"/>
                </a:endParaRPr>
              </a:p>
            </p:txBody>
          </p:sp>
        </mc:Choice>
        <mc:Fallback>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750528" y="1987378"/>
                <a:ext cx="10631469" cy="3891453"/>
              </a:xfrm>
              <a:blipFill>
                <a:blip r:embed="rId2"/>
                <a:stretch>
                  <a:fillRect l="-358" t="-977" r="-2625"/>
                </a:stretch>
              </a:blipFill>
              <a:effectLst/>
            </p:spPr>
            <p:txBody>
              <a:bodyPr/>
              <a:lstStyle/>
              <a:p>
                <a:r>
                  <a:rPr lang="en-CN">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207543501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008909"/>
            <a:ext cx="9966953" cy="3849889"/>
          </a:xfrm>
          <a:effectLst/>
        </p:spPr>
        <p:txBody>
          <a:bodyPr anchor="t">
            <a:normAutofit lnSpcReduction="10000"/>
          </a:bodyPr>
          <a:lstStyle/>
          <a:p>
            <a:r>
              <a:rPr lang="en-US" u="sng"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a:t>
            </a:r>
            <a:r>
              <a:rPr lang="zh-TW" altLang="en-US" dirty="0"/>
              <a:t>一間家品店想研究宣傳商品是否有助增加利潤</a:t>
            </a:r>
            <a:r>
              <a:rPr lang="en-US" dirty="0"/>
              <a:t> </a:t>
            </a:r>
            <a:r>
              <a:rPr lang="zh-TW" altLang="en-US" dirty="0"/>
              <a:t>。它抽取了最近五個月的數據 ：</a:t>
            </a:r>
            <a:endParaRPr lang="en-US" altLang="zh-TW" dirty="0"/>
          </a:p>
          <a:p>
            <a:endParaRPr lang="en-US" dirty="0"/>
          </a:p>
          <a:p>
            <a:endParaRPr lang="en-US" dirty="0"/>
          </a:p>
          <a:p>
            <a:endParaRPr lang="en-US" dirty="0"/>
          </a:p>
          <a:p>
            <a:endParaRPr lang="en-US" dirty="0"/>
          </a:p>
          <a:p>
            <a:endParaRPr lang="en-US" dirty="0"/>
          </a:p>
          <a:p>
            <a:endParaRPr lang="en-US" dirty="0"/>
          </a:p>
          <a:p>
            <a:r>
              <a:rPr lang="zh-TW" altLang="en-US" dirty="0"/>
              <a:t>為兩組數據找出最優擬合線</a:t>
            </a:r>
            <a:r>
              <a:rPr lang="en-US" dirty="0"/>
              <a:t> (best-fit line)</a:t>
            </a:r>
            <a:r>
              <a:rPr lang="zh-TW" altLang="en-US" dirty="0"/>
              <a:t>。</a:t>
            </a:r>
            <a:endParaRPr lang="en-US" dirty="0"/>
          </a:p>
          <a:p>
            <a:r>
              <a:rPr lang="zh-TW" altLang="en-US" dirty="0"/>
              <a:t>找出該線的判定係數值。</a:t>
            </a:r>
            <a:endParaRPr lang="en-US" dirty="0"/>
          </a:p>
          <a:p>
            <a:r>
              <a:rPr lang="zh-TW" altLang="en-US" dirty="0"/>
              <a:t>估算當這間家品店花</a:t>
            </a:r>
            <a:r>
              <a:rPr lang="en-US" dirty="0"/>
              <a:t>6</a:t>
            </a:r>
            <a:r>
              <a:rPr lang="zh-TW" altLang="en-US" dirty="0"/>
              <a:t>百元作為宣傳費時的利潤。</a:t>
            </a:r>
            <a:endParaRPr lang="en-US" dirty="0"/>
          </a:p>
          <a:p>
            <a:endParaRPr lang="en-US" dirty="0"/>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aphicFrame>
        <p:nvGraphicFramePr>
          <p:cNvPr id="4" name="Table 3">
            <a:extLst>
              <a:ext uri="{FF2B5EF4-FFF2-40B4-BE49-F238E27FC236}">
                <a16:creationId xmlns:a16="http://schemas.microsoft.com/office/drawing/2014/main" id="{B81DC5DD-E4BC-1748-8704-25567C96C0A6}"/>
              </a:ext>
            </a:extLst>
          </p:cNvPr>
          <p:cNvGraphicFramePr>
            <a:graphicFrameLocks noGrp="1"/>
          </p:cNvGraphicFramePr>
          <p:nvPr>
            <p:extLst>
              <p:ext uri="{D42A27DB-BD31-4B8C-83A1-F6EECF244321}">
                <p14:modId xmlns:p14="http://schemas.microsoft.com/office/powerpoint/2010/main" val="360718716"/>
              </p:ext>
            </p:extLst>
          </p:nvPr>
        </p:nvGraphicFramePr>
        <p:xfrm>
          <a:off x="3464029" y="2454689"/>
          <a:ext cx="5976055" cy="1948621"/>
        </p:xfrm>
        <a:graphic>
          <a:graphicData uri="http://schemas.openxmlformats.org/drawingml/2006/table">
            <a:tbl>
              <a:tblPr>
                <a:tableStyleId>{B301B821-A1FF-4177-AEE7-76D212191A09}</a:tableStyleId>
              </a:tblPr>
              <a:tblGrid>
                <a:gridCol w="897171">
                  <a:extLst>
                    <a:ext uri="{9D8B030D-6E8A-4147-A177-3AD203B41FA5}">
                      <a16:colId xmlns:a16="http://schemas.microsoft.com/office/drawing/2014/main" val="2130439994"/>
                    </a:ext>
                  </a:extLst>
                </a:gridCol>
                <a:gridCol w="2523422">
                  <a:extLst>
                    <a:ext uri="{9D8B030D-6E8A-4147-A177-3AD203B41FA5}">
                      <a16:colId xmlns:a16="http://schemas.microsoft.com/office/drawing/2014/main" val="168628584"/>
                    </a:ext>
                  </a:extLst>
                </a:gridCol>
                <a:gridCol w="2555462">
                  <a:extLst>
                    <a:ext uri="{9D8B030D-6E8A-4147-A177-3AD203B41FA5}">
                      <a16:colId xmlns:a16="http://schemas.microsoft.com/office/drawing/2014/main" val="735647315"/>
                    </a:ext>
                  </a:extLst>
                </a:gridCol>
              </a:tblGrid>
              <a:tr h="273773">
                <a:tc>
                  <a:txBody>
                    <a:bodyPr/>
                    <a:lstStyle/>
                    <a:p>
                      <a:pPr marL="0" marR="0" algn="ctr">
                        <a:spcBef>
                          <a:spcPts val="0"/>
                        </a:spcBef>
                        <a:spcAft>
                          <a:spcPts val="0"/>
                        </a:spcAft>
                      </a:pPr>
                      <a:r>
                        <a:rPr lang="en-US" sz="1400" dirty="0">
                          <a:effectLst/>
                        </a:rPr>
                        <a:t>Month</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400" dirty="0">
                          <a:effectLst/>
                        </a:rPr>
                        <a:t>Advertising Expenditure</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400">
                          <a:effectLst/>
                        </a:rPr>
                        <a:t>Sales </a:t>
                      </a:r>
                      <a:r>
                        <a:rPr lang="en-US" sz="1400" dirty="0">
                          <a:effectLst/>
                        </a:rPr>
                        <a:t>Revenue</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27767011"/>
                  </a:ext>
                </a:extLst>
              </a:tr>
              <a:tr h="289878">
                <a:tc>
                  <a:txBody>
                    <a:bodyPr/>
                    <a:lstStyle/>
                    <a:p>
                      <a:pPr marL="0" marR="0" algn="ctr">
                        <a:spcBef>
                          <a:spcPts val="0"/>
                        </a:spcBef>
                        <a:spcAft>
                          <a:spcPts val="0"/>
                        </a:spcAft>
                      </a:pPr>
                      <a:r>
                        <a:rPr lang="en-US" sz="1400" dirty="0">
                          <a:effectLst/>
                        </a:rPr>
                        <a:t> </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 x (in HK$000’)</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y (in HK$000’)</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057668"/>
                  </a:ext>
                </a:extLst>
              </a:tr>
              <a:tr h="273773">
                <a:tc>
                  <a:txBody>
                    <a:bodyPr/>
                    <a:lstStyle/>
                    <a:p>
                      <a:pPr marL="0" marR="0" algn="ctr">
                        <a:spcBef>
                          <a:spcPts val="0"/>
                        </a:spcBef>
                        <a:spcAft>
                          <a:spcPts val="0"/>
                        </a:spcAft>
                      </a:pPr>
                      <a:r>
                        <a:rPr lang="en-US" sz="1400">
                          <a:effectLst/>
                        </a:rPr>
                        <a:t>1</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1</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1</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9687"/>
                  </a:ext>
                </a:extLst>
              </a:tr>
              <a:tr h="273773">
                <a:tc>
                  <a:txBody>
                    <a:bodyPr/>
                    <a:lstStyle/>
                    <a:p>
                      <a:pPr marL="0" marR="0" algn="ctr">
                        <a:spcBef>
                          <a:spcPts val="0"/>
                        </a:spcBef>
                        <a:spcAft>
                          <a:spcPts val="0"/>
                        </a:spcAft>
                      </a:pPr>
                      <a:r>
                        <a:rPr lang="en-US" sz="1400">
                          <a:effectLst/>
                        </a:rPr>
                        <a:t>2</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2</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1</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338506"/>
                  </a:ext>
                </a:extLst>
              </a:tr>
              <a:tr h="273773">
                <a:tc>
                  <a:txBody>
                    <a:bodyPr/>
                    <a:lstStyle/>
                    <a:p>
                      <a:pPr marL="0" marR="0" algn="ctr">
                        <a:spcBef>
                          <a:spcPts val="0"/>
                        </a:spcBef>
                        <a:spcAft>
                          <a:spcPts val="0"/>
                        </a:spcAft>
                      </a:pPr>
                      <a:r>
                        <a:rPr lang="en-US" sz="1400">
                          <a:effectLst/>
                        </a:rPr>
                        <a:t>3</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3</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4</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045964"/>
                  </a:ext>
                </a:extLst>
              </a:tr>
              <a:tr h="273773">
                <a:tc>
                  <a:txBody>
                    <a:bodyPr/>
                    <a:lstStyle/>
                    <a:p>
                      <a:pPr marL="0" marR="0" algn="ctr">
                        <a:spcBef>
                          <a:spcPts val="0"/>
                        </a:spcBef>
                        <a:spcAft>
                          <a:spcPts val="0"/>
                        </a:spcAft>
                      </a:pPr>
                      <a:r>
                        <a:rPr lang="en-US" sz="1400">
                          <a:effectLst/>
                        </a:rPr>
                        <a:t>4</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4</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4</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510639"/>
                  </a:ext>
                </a:extLst>
              </a:tr>
              <a:tr h="289878">
                <a:tc>
                  <a:txBody>
                    <a:bodyPr/>
                    <a:lstStyle/>
                    <a:p>
                      <a:pPr marL="0" marR="0" algn="ctr">
                        <a:spcBef>
                          <a:spcPts val="0"/>
                        </a:spcBef>
                        <a:spcAft>
                          <a:spcPts val="0"/>
                        </a:spcAft>
                      </a:pPr>
                      <a:r>
                        <a:rPr lang="en-US" sz="1400">
                          <a:effectLst/>
                        </a:rPr>
                        <a:t>5</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5</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8</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579449"/>
                  </a:ext>
                </a:extLst>
              </a:tr>
            </a:tbl>
          </a:graphicData>
        </a:graphic>
      </p:graphicFrame>
    </p:spTree>
    <p:extLst>
      <p:ext uri="{BB962C8B-B14F-4D97-AF65-F5344CB8AC3E}">
        <p14:creationId xmlns:p14="http://schemas.microsoft.com/office/powerpoint/2010/main" val="236384978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008909"/>
            <a:ext cx="9966953" cy="3849889"/>
          </a:xfrm>
          <a:effectLst/>
        </p:spPr>
        <p:txBody>
          <a:bodyPr anchor="t">
            <a:normAutofit/>
          </a:bodyPr>
          <a:lstStyle/>
          <a:p>
            <a:r>
              <a:rPr lang="en-US" u="sng"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a:t>
            </a:r>
            <a:r>
              <a:rPr lang="zh-TW" altLang="en-US" dirty="0"/>
              <a:t>一間家品店想研究宣傳商品是否有助增加利潤</a:t>
            </a:r>
            <a:r>
              <a:rPr lang="en-US" dirty="0"/>
              <a:t> </a:t>
            </a:r>
            <a:r>
              <a:rPr lang="zh-TW" altLang="en-US" dirty="0"/>
              <a:t>。它抽取了最近五個月的數據 ：</a:t>
            </a:r>
            <a:endParaRPr lang="en-US" dirty="0"/>
          </a:p>
          <a:p>
            <a:pPr marL="0" indent="0">
              <a:buNone/>
            </a:pPr>
            <a:endParaRPr lang="en-US" altLang="zh-TW" dirty="0"/>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pSp>
        <p:nvGrpSpPr>
          <p:cNvPr id="6" name="Group 5">
            <a:extLst>
              <a:ext uri="{FF2B5EF4-FFF2-40B4-BE49-F238E27FC236}">
                <a16:creationId xmlns:a16="http://schemas.microsoft.com/office/drawing/2014/main" id="{3083DE32-150A-5C49-969B-991256715696}"/>
              </a:ext>
            </a:extLst>
          </p:cNvPr>
          <p:cNvGrpSpPr/>
          <p:nvPr/>
        </p:nvGrpSpPr>
        <p:grpSpPr>
          <a:xfrm>
            <a:off x="3565958" y="2568595"/>
            <a:ext cx="5060082" cy="3087947"/>
            <a:chOff x="9570318" y="2929621"/>
            <a:chExt cx="5060082" cy="3087947"/>
          </a:xfrm>
        </p:grpSpPr>
        <p:pic>
          <p:nvPicPr>
            <p:cNvPr id="14" name="Picture 13">
              <a:extLst>
                <a:ext uri="{FF2B5EF4-FFF2-40B4-BE49-F238E27FC236}">
                  <a16:creationId xmlns:a16="http://schemas.microsoft.com/office/drawing/2014/main" id="{0D19E550-0860-8746-B8B0-127B867E95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0318" y="2929621"/>
              <a:ext cx="5060082" cy="3087947"/>
            </a:xfrm>
            <a:prstGeom prst="rect">
              <a:avLst/>
            </a:prstGeom>
            <a:noFill/>
            <a:ln>
              <a:noFill/>
            </a:ln>
          </p:spPr>
        </p:pic>
        <p:graphicFrame>
          <p:nvGraphicFramePr>
            <p:cNvPr id="5" name="Object 4">
              <a:extLst>
                <a:ext uri="{FF2B5EF4-FFF2-40B4-BE49-F238E27FC236}">
                  <a16:creationId xmlns:a16="http://schemas.microsoft.com/office/drawing/2014/main" id="{D3C52D76-6E65-F245-86FF-F9C01B118300}"/>
                </a:ext>
              </a:extLst>
            </p:cNvPr>
            <p:cNvGraphicFramePr>
              <a:graphicFrameLocks noChangeAspect="1"/>
            </p:cNvGraphicFramePr>
            <p:nvPr>
              <p:extLst>
                <p:ext uri="{D42A27DB-BD31-4B8C-83A1-F6EECF244321}">
                  <p14:modId xmlns:p14="http://schemas.microsoft.com/office/powerpoint/2010/main" val="2154255994"/>
                </p:ext>
              </p:extLst>
            </p:nvPr>
          </p:nvGraphicFramePr>
          <p:xfrm>
            <a:off x="10826136" y="3695355"/>
            <a:ext cx="2094635" cy="476996"/>
          </p:xfrm>
          <a:graphic>
            <a:graphicData uri="http://schemas.openxmlformats.org/presentationml/2006/ole">
              <mc:AlternateContent xmlns:mc="http://schemas.openxmlformats.org/markup-compatibility/2006">
                <mc:Choice xmlns:v="urn:schemas-microsoft-com:vml" Requires="v">
                  <p:oleObj r:id="rId6" imgW="21945600" imgH="4686300" progId="Equation.3">
                    <p:embed/>
                  </p:oleObj>
                </mc:Choice>
                <mc:Fallback>
                  <p:oleObj r:id="rId6" imgW="21945600" imgH="46863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6136" y="3695355"/>
                          <a:ext cx="2094635" cy="476996"/>
                        </a:xfrm>
                        <a:prstGeom prst="rect">
                          <a:avLst/>
                        </a:prstGeom>
                        <a:noFill/>
                      </p:spPr>
                    </p:pic>
                  </p:oleObj>
                </mc:Fallback>
              </mc:AlternateContent>
            </a:graphicData>
          </a:graphic>
        </p:graphicFrame>
      </p:grpSp>
    </p:spTree>
    <p:extLst>
      <p:ext uri="{BB962C8B-B14F-4D97-AF65-F5344CB8AC3E}">
        <p14:creationId xmlns:p14="http://schemas.microsoft.com/office/powerpoint/2010/main" val="31808784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總結</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16727"/>
            <a:ext cx="9966953" cy="3642071"/>
          </a:xfrm>
          <a:effectLst/>
        </p:spPr>
        <p:txBody>
          <a:bodyPr anchor="t">
            <a:normAutofit/>
          </a:bodyPr>
          <a:lstStyle/>
          <a:p>
            <a:r>
              <a:rPr lang="en-US" altLang="zh-TW" dirty="0"/>
              <a:t>COSMO </a:t>
            </a:r>
            <a:r>
              <a:rPr lang="zh-TW" altLang="en-US" dirty="0"/>
              <a:t>競賽簡介</a:t>
            </a:r>
            <a:endParaRPr lang="en-US" altLang="zh-TW" dirty="0"/>
          </a:p>
          <a:p>
            <a:r>
              <a:rPr lang="zh-TW" altLang="en-US" dirty="0"/>
              <a:t>數學建模及優化問題</a:t>
            </a:r>
            <a:endParaRPr lang="en-US" altLang="zh-TW" dirty="0"/>
          </a:p>
          <a:p>
            <a:r>
              <a:rPr lang="zh-TW" altLang="en-US" dirty="0"/>
              <a:t>線性規劃</a:t>
            </a:r>
            <a:endParaRPr lang="en-US" altLang="zh-TW" dirty="0"/>
          </a:p>
          <a:p>
            <a:r>
              <a:rPr lang="zh-TW" altLang="en-US" dirty="0"/>
              <a:t>整數規劃</a:t>
            </a:r>
            <a:endParaRPr lang="en-US" altLang="zh-TW" dirty="0"/>
          </a:p>
          <a:p>
            <a:r>
              <a:rPr lang="zh-TW" altLang="en-US" dirty="0"/>
              <a:t>線性迴歸</a:t>
            </a:r>
            <a:endParaRPr lang="en-US" altLang="zh-TW" dirty="0"/>
          </a:p>
          <a:p>
            <a:endParaRPr lang="en-US" altLang="zh-TW" dirty="0"/>
          </a:p>
          <a:p>
            <a:r>
              <a:rPr lang="zh-TW" altLang="en-US" dirty="0"/>
              <a:t>下午講座</a:t>
            </a:r>
            <a:endParaRPr lang="en-US" altLang="zh-TW" dirty="0"/>
          </a:p>
          <a:p>
            <a:pPr lvl="1"/>
            <a:r>
              <a:rPr lang="zh-TW" altLang="en-US" dirty="0"/>
              <a:t>實戰：以</a:t>
            </a:r>
            <a:r>
              <a:rPr lang="en-US" altLang="zh-TW" dirty="0"/>
              <a:t>Microsoft Excel</a:t>
            </a:r>
            <a:r>
              <a:rPr lang="zh-TW" altLang="en-US" dirty="0"/>
              <a:t>解決優化問題</a:t>
            </a:r>
            <a:r>
              <a:rPr lang="en-US" altLang="zh-TW" dirty="0"/>
              <a:t> (</a:t>
            </a:r>
            <a:r>
              <a:rPr lang="zh-TW" altLang="en-US" dirty="0"/>
              <a:t>線性規劃</a:t>
            </a:r>
            <a:r>
              <a:rPr lang="en-US" altLang="zh-TW" dirty="0"/>
              <a:t>,</a:t>
            </a:r>
            <a:r>
              <a:rPr lang="zh-TW" altLang="en-US" dirty="0"/>
              <a:t> 整數規劃</a:t>
            </a:r>
            <a:r>
              <a:rPr lang="en-US" altLang="zh-TW" dirty="0"/>
              <a:t>,</a:t>
            </a:r>
            <a:r>
              <a:rPr lang="zh-TW" altLang="en-US"/>
              <a:t> 線</a:t>
            </a:r>
            <a:r>
              <a:rPr lang="zh-TW" altLang="en-US" dirty="0"/>
              <a:t>性迴歸</a:t>
            </a:r>
            <a:r>
              <a:rPr lang="en-US" altLang="zh-TW" dirty="0"/>
              <a:t>) </a:t>
            </a:r>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126967705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
        <p:nvSpPr>
          <p:cNvPr id="5" name="Title 4">
            <a:extLst>
              <a:ext uri="{FF2B5EF4-FFF2-40B4-BE49-F238E27FC236}">
                <a16:creationId xmlns:a16="http://schemas.microsoft.com/office/drawing/2014/main" id="{B4080963-8EFC-5EDE-5883-FD714E0F9059}"/>
              </a:ext>
            </a:extLst>
          </p:cNvPr>
          <p:cNvSpPr>
            <a:spLocks noGrp="1"/>
          </p:cNvSpPr>
          <p:nvPr>
            <p:ph type="title"/>
          </p:nvPr>
        </p:nvSpPr>
        <p:spPr/>
        <p:txBody>
          <a:bodyPr/>
          <a:lstStyle/>
          <a:p>
            <a:r>
              <a:rPr lang="en-US" altLang="zh-TW" sz="3600" dirty="0">
                <a:solidFill>
                  <a:schemeClr val="tx1"/>
                </a:solidFill>
                <a:ea typeface="MingLiU_HKSCS" panose="02020500000000000000" pitchFamily="18" charset="-120"/>
              </a:rPr>
              <a:t>Microsoft Excel Solver </a:t>
            </a:r>
            <a:r>
              <a:rPr lang="zh-TW" altLang="en-US" sz="3600" dirty="0">
                <a:solidFill>
                  <a:schemeClr val="tx1"/>
                </a:solidFill>
                <a:ea typeface="MingLiU_HKSCS" panose="02020500000000000000" pitchFamily="18" charset="-120"/>
              </a:rPr>
              <a:t>和 </a:t>
            </a:r>
            <a:r>
              <a:rPr lang="en-US" altLang="zh-TW" sz="3600" dirty="0">
                <a:solidFill>
                  <a:schemeClr val="tx1"/>
                </a:solidFill>
                <a:ea typeface="MingLiU_HKSCS" panose="02020500000000000000" pitchFamily="18" charset="-120"/>
              </a:rPr>
              <a:t>Analysis </a:t>
            </a:r>
            <a:r>
              <a:rPr lang="en-US" altLang="zh-TW" sz="3600" dirty="0" err="1">
                <a:solidFill>
                  <a:schemeClr val="tx1"/>
                </a:solidFill>
                <a:ea typeface="MingLiU_HKSCS" panose="02020500000000000000" pitchFamily="18" charset="-120"/>
              </a:rPr>
              <a:t>ToolPak</a:t>
            </a:r>
            <a:r>
              <a:rPr lang="en-US" altLang="zh-TW" sz="3600" dirty="0">
                <a:solidFill>
                  <a:schemeClr val="tx1"/>
                </a:solidFill>
                <a:ea typeface="MingLiU_HKSCS" panose="02020500000000000000" pitchFamily="18" charset="-120"/>
              </a:rPr>
              <a:t> </a:t>
            </a:r>
            <a:r>
              <a:rPr lang="zh-TW" altLang="en-US" sz="3600" dirty="0">
                <a:solidFill>
                  <a:schemeClr val="tx1"/>
                </a:solidFill>
                <a:ea typeface="MingLiU_HKSCS" panose="02020500000000000000" pitchFamily="18" charset="-120"/>
              </a:rPr>
              <a:t>安裝</a:t>
            </a:r>
            <a:endParaRPr lang="en-US" sz="3600" dirty="0"/>
          </a:p>
        </p:txBody>
      </p:sp>
      <p:sp>
        <p:nvSpPr>
          <p:cNvPr id="14" name="Title 1">
            <a:extLst>
              <a:ext uri="{FF2B5EF4-FFF2-40B4-BE49-F238E27FC236}">
                <a16:creationId xmlns:a16="http://schemas.microsoft.com/office/drawing/2014/main" id="{4C3E5C67-0AFD-45B2-F03A-36AB5CCB9A4C}"/>
              </a:ext>
            </a:extLst>
          </p:cNvPr>
          <p:cNvSpPr txBox="1">
            <a:spLocks/>
          </p:cNvSpPr>
          <p:nvPr/>
        </p:nvSpPr>
        <p:spPr>
          <a:xfrm>
            <a:off x="810000" y="447188"/>
            <a:ext cx="10571998" cy="97045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dirty="0">
              <a:solidFill>
                <a:schemeClr val="tx1"/>
              </a:solidFill>
              <a:latin typeface="MingLiU_HKSCS" panose="02020500000000000000" pitchFamily="18" charset="-120"/>
              <a:ea typeface="MingLiU_HKSCS" panose="02020500000000000000" pitchFamily="18" charset="-120"/>
            </a:endParaRPr>
          </a:p>
        </p:txBody>
      </p:sp>
      <p:sp>
        <p:nvSpPr>
          <p:cNvPr id="15" name="Content Placeholder 2">
            <a:extLst>
              <a:ext uri="{FF2B5EF4-FFF2-40B4-BE49-F238E27FC236}">
                <a16:creationId xmlns:a16="http://schemas.microsoft.com/office/drawing/2014/main" id="{146FB838-B646-1E93-52D0-9D1F8B6AA209}"/>
              </a:ext>
            </a:extLst>
          </p:cNvPr>
          <p:cNvSpPr txBox="1">
            <a:spLocks/>
          </p:cNvSpPr>
          <p:nvPr/>
        </p:nvSpPr>
        <p:spPr>
          <a:xfrm>
            <a:off x="1115733" y="2222287"/>
            <a:ext cx="5569152" cy="1586233"/>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HK" b="1" dirty="0">
                <a:ea typeface="MingLiU_HKSCS" panose="02020500000000000000" pitchFamily="18" charset="-120"/>
              </a:rPr>
              <a:t>Microsoft Excel Solver </a:t>
            </a:r>
            <a:r>
              <a:rPr lang="zh-TW" altLang="en-US" b="1" dirty="0">
                <a:ea typeface="MingLiU_HKSCS" panose="02020500000000000000" pitchFamily="18" charset="-120"/>
              </a:rPr>
              <a:t>安裝流程</a:t>
            </a:r>
            <a:endParaRPr lang="en-HK" b="1" dirty="0">
              <a:ea typeface="MingLiU_HKSCS" panose="02020500000000000000" pitchFamily="18" charset="-120"/>
            </a:endParaRPr>
          </a:p>
          <a:p>
            <a:pPr lvl="1"/>
            <a:r>
              <a:rPr lang="en-HK" altLang="zh-TW" b="1" dirty="0">
                <a:latin typeface="MingLiU_HKSCS" panose="02020500000000000000" pitchFamily="18" charset="-120"/>
                <a:ea typeface="MingLiU_HKSCS" panose="02020500000000000000" pitchFamily="18" charset="-120"/>
                <a:hlinkClick r:id="rId5"/>
              </a:rPr>
              <a:t>https://support.microsoft.com/en-us/office/load-the-solver-add-in-in-excel-612926fc-d53b-46b4-872c-e24772f078ca#OfficeVersion=Windows</a:t>
            </a:r>
            <a:r>
              <a:rPr lang="en-HK" altLang="zh-TW" b="1" dirty="0">
                <a:latin typeface="MingLiU_HKSCS" panose="02020500000000000000" pitchFamily="18" charset="-120"/>
                <a:ea typeface="MingLiU_HKSCS" panose="02020500000000000000" pitchFamily="18" charset="-120"/>
              </a:rPr>
              <a:t> </a:t>
            </a:r>
          </a:p>
        </p:txBody>
      </p:sp>
      <p:pic>
        <p:nvPicPr>
          <p:cNvPr id="16" name="Picture 15" descr="A screenshot of a computer&#10;&#10;Description automatically generated">
            <a:extLst>
              <a:ext uri="{FF2B5EF4-FFF2-40B4-BE49-F238E27FC236}">
                <a16:creationId xmlns:a16="http://schemas.microsoft.com/office/drawing/2014/main" id="{AFB4C979-44F3-34B4-6F0A-52406BFB5531}"/>
              </a:ext>
            </a:extLst>
          </p:cNvPr>
          <p:cNvPicPr>
            <a:picLocks noChangeAspect="1"/>
          </p:cNvPicPr>
          <p:nvPr/>
        </p:nvPicPr>
        <p:blipFill rotWithShape="1">
          <a:blip r:embed="rId6"/>
          <a:srcRect l="42306" t="35211" r="36650" b="25818"/>
          <a:stretch/>
        </p:blipFill>
        <p:spPr>
          <a:xfrm>
            <a:off x="7202534" y="1963581"/>
            <a:ext cx="3944169" cy="4108746"/>
          </a:xfrm>
          <a:prstGeom prst="rect">
            <a:avLst/>
          </a:prstGeom>
        </p:spPr>
      </p:pic>
      <p:pic>
        <p:nvPicPr>
          <p:cNvPr id="17" name="Picture 16">
            <a:extLst>
              <a:ext uri="{FF2B5EF4-FFF2-40B4-BE49-F238E27FC236}">
                <a16:creationId xmlns:a16="http://schemas.microsoft.com/office/drawing/2014/main" id="{DE765495-B49B-6DCF-D17D-5737652F9BB6}"/>
              </a:ext>
            </a:extLst>
          </p:cNvPr>
          <p:cNvPicPr>
            <a:picLocks noChangeAspect="1"/>
          </p:cNvPicPr>
          <p:nvPr/>
        </p:nvPicPr>
        <p:blipFill>
          <a:blip r:embed="rId7"/>
          <a:stretch>
            <a:fillRect/>
          </a:stretch>
        </p:blipFill>
        <p:spPr>
          <a:xfrm>
            <a:off x="1859792" y="3985991"/>
            <a:ext cx="1586233" cy="1586233"/>
          </a:xfrm>
          <a:prstGeom prst="rect">
            <a:avLst/>
          </a:prstGeom>
        </p:spPr>
      </p:pic>
    </p:spTree>
    <p:extLst>
      <p:ext uri="{BB962C8B-B14F-4D97-AF65-F5344CB8AC3E}">
        <p14:creationId xmlns:p14="http://schemas.microsoft.com/office/powerpoint/2010/main" val="176386628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A83BF-FC94-6E4C-9E09-8E33E0E2CEAB}"/>
              </a:ext>
            </a:extLst>
          </p:cNvPr>
          <p:cNvSpPr>
            <a:spLocks noGrp="1"/>
          </p:cNvSpPr>
          <p:nvPr>
            <p:ph type="title"/>
          </p:nvPr>
        </p:nvSpPr>
        <p:spPr>
          <a:xfrm>
            <a:off x="810000" y="447188"/>
            <a:ext cx="10571998" cy="970450"/>
          </a:xfrm>
          <a:effectLst/>
        </p:spPr>
        <p:txBody>
          <a:bodyPr anchor="ctr">
            <a:normAutofit/>
          </a:bodyPr>
          <a:lstStyle/>
          <a:p>
            <a:r>
              <a:rPr lang="en-US" sz="3600" dirty="0" err="1">
                <a:solidFill>
                  <a:schemeClr val="tx1"/>
                </a:solidFill>
                <a:latin typeface="MingLiU_HKSCS" panose="02020500000000000000" pitchFamily="18" charset="-120"/>
                <a:ea typeface="MingLiU_HKSCS" panose="02020500000000000000" pitchFamily="18" charset="-120"/>
              </a:rPr>
              <a:t>上午講</a:t>
            </a:r>
            <a:r>
              <a:rPr lang="zh-TW" altLang="en-US" sz="3600" dirty="0">
                <a:solidFill>
                  <a:schemeClr val="tx1"/>
                </a:solidFill>
                <a:latin typeface="MingLiU_HKSCS" panose="02020500000000000000" pitchFamily="18" charset="-120"/>
                <a:ea typeface="MingLiU_HKSCS" panose="02020500000000000000" pitchFamily="18" charset="-120"/>
              </a:rPr>
              <a:t>座</a:t>
            </a:r>
            <a:endParaRPr lang="en-US" sz="3600" dirty="0">
              <a:solidFill>
                <a:schemeClr val="tx1"/>
              </a:solidFill>
              <a:latin typeface="MingLiU_HKSCS" panose="02020500000000000000" pitchFamily="18" charset="-120"/>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4D07ABE-B4DE-794A-97C7-C905E5897C07}"/>
              </a:ext>
            </a:extLst>
          </p:cNvPr>
          <p:cNvSpPr>
            <a:spLocks noGrp="1"/>
          </p:cNvSpPr>
          <p:nvPr>
            <p:ph idx="1"/>
          </p:nvPr>
        </p:nvSpPr>
        <p:spPr>
          <a:xfrm>
            <a:off x="1115732" y="2222287"/>
            <a:ext cx="9966953" cy="3636511"/>
          </a:xfrm>
          <a:effectLst/>
        </p:spPr>
        <p:txBody>
          <a:bodyPr>
            <a:normAutofit/>
          </a:bodyPr>
          <a:lstStyle/>
          <a:p>
            <a:r>
              <a:rPr lang="en-US"/>
              <a:t>COSMO </a:t>
            </a:r>
            <a:r>
              <a:rPr lang="en-US" err="1">
                <a:latin typeface="MingLiU_HKSCS" panose="02020500000000000000" pitchFamily="18" charset="-120"/>
                <a:ea typeface="MingLiU_HKSCS" panose="02020500000000000000" pitchFamily="18" charset="-120"/>
              </a:rPr>
              <a:t>比</a:t>
            </a:r>
            <a:r>
              <a:rPr lang="zh-TW" altLang="en-US">
                <a:latin typeface="MingLiU_HKSCS" panose="02020500000000000000" pitchFamily="18" charset="-120"/>
                <a:ea typeface="MingLiU_HKSCS" panose="02020500000000000000" pitchFamily="18" charset="-120"/>
              </a:rPr>
              <a:t>賽及本學系簡介</a:t>
            </a:r>
            <a:endParaRPr lang="en-US" altLang="zh-TW">
              <a:latin typeface="MingLiU_HKSCS" panose="02020500000000000000" pitchFamily="18" charset="-120"/>
              <a:ea typeface="MingLiU_HKSCS" panose="02020500000000000000" pitchFamily="18" charset="-120"/>
            </a:endParaRPr>
          </a:p>
          <a:p>
            <a:r>
              <a:rPr lang="zh-TW" altLang="en-US"/>
              <a:t>甚麼是運籌學</a:t>
            </a:r>
            <a:r>
              <a:rPr lang="en-US" altLang="zh-TW"/>
              <a:t>?</a:t>
            </a:r>
          </a:p>
          <a:p>
            <a:r>
              <a:rPr lang="zh-TW" altLang="en-US"/>
              <a:t>甚麼是數學建模及優化</a:t>
            </a:r>
            <a:r>
              <a:rPr lang="en-US" altLang="zh-TW"/>
              <a:t>?</a:t>
            </a:r>
          </a:p>
          <a:p>
            <a:r>
              <a:rPr lang="zh-TW" altLang="en-US"/>
              <a:t>實際應用例題</a:t>
            </a:r>
            <a:endParaRPr lang="en-US" altLang="zh-TW"/>
          </a:p>
          <a:p>
            <a:endParaRPr lang="en-US"/>
          </a:p>
        </p:txBody>
      </p:sp>
      <p:grpSp>
        <p:nvGrpSpPr>
          <p:cNvPr id="4" name="Group 3">
            <a:extLst>
              <a:ext uri="{FF2B5EF4-FFF2-40B4-BE49-F238E27FC236}">
                <a16:creationId xmlns:a16="http://schemas.microsoft.com/office/drawing/2014/main" id="{185CE6E4-E6BA-8B49-9200-EDB06A19D3B0}"/>
              </a:ext>
            </a:extLst>
          </p:cNvPr>
          <p:cNvGrpSpPr/>
          <p:nvPr/>
        </p:nvGrpSpPr>
        <p:grpSpPr>
          <a:xfrm>
            <a:off x="3446025" y="6257891"/>
            <a:ext cx="5299948" cy="577665"/>
            <a:chOff x="2004494" y="6028954"/>
            <a:chExt cx="7160133" cy="780415"/>
          </a:xfrm>
        </p:grpSpPr>
        <p:pic>
          <p:nvPicPr>
            <p:cNvPr id="9" name="Picture 8">
              <a:extLst>
                <a:ext uri="{FF2B5EF4-FFF2-40B4-BE49-F238E27FC236}">
                  <a16:creationId xmlns:a16="http://schemas.microsoft.com/office/drawing/2014/main" id="{7E368BB4-BA8A-D246-8C65-C2E3D8DC09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1" name="Picture 10">
              <a:extLst>
                <a:ext uri="{FF2B5EF4-FFF2-40B4-BE49-F238E27FC236}">
                  <a16:creationId xmlns:a16="http://schemas.microsoft.com/office/drawing/2014/main" id="{2925004E-2920-FE44-BCB0-DA195C706E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2" name="Picture 11">
              <a:extLst>
                <a:ext uri="{FF2B5EF4-FFF2-40B4-BE49-F238E27FC236}">
                  <a16:creationId xmlns:a16="http://schemas.microsoft.com/office/drawing/2014/main" id="{D8C7ACD5-437E-9B47-BB1F-7750BA5B2A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13" name="Picture 12" descr="A group of people in a room with computers&#10;&#10;Description automatically generated with low confidence">
            <a:extLst>
              <a:ext uri="{FF2B5EF4-FFF2-40B4-BE49-F238E27FC236}">
                <a16:creationId xmlns:a16="http://schemas.microsoft.com/office/drawing/2014/main" id="{1DA3CFE7-B518-D04D-AA80-3A6DD0C4C469}"/>
              </a:ext>
            </a:extLst>
          </p:cNvPr>
          <p:cNvPicPr>
            <a:picLocks noChangeAspect="1"/>
          </p:cNvPicPr>
          <p:nvPr/>
        </p:nvPicPr>
        <p:blipFill>
          <a:blip r:embed="rId5"/>
          <a:stretch>
            <a:fillRect/>
          </a:stretch>
        </p:blipFill>
        <p:spPr>
          <a:xfrm>
            <a:off x="5733370" y="2994046"/>
            <a:ext cx="5085148" cy="1724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39409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BC784-0DE1-6A49-9677-99103B8147B6}"/>
              </a:ext>
            </a:extLst>
          </p:cNvPr>
          <p:cNvSpPr>
            <a:spLocks noGrp="1"/>
          </p:cNvSpPr>
          <p:nvPr>
            <p:ph type="title"/>
          </p:nvPr>
        </p:nvSpPr>
        <p:spPr>
          <a:xfrm>
            <a:off x="810000" y="447188"/>
            <a:ext cx="10571998" cy="970450"/>
          </a:xfrm>
          <a:effectLst/>
        </p:spPr>
        <p:txBody>
          <a:bodyPr anchor="ctr">
            <a:normAutofit/>
          </a:bodyPr>
          <a:lstStyle/>
          <a:p>
            <a:r>
              <a:rPr lang="zh-TW" altLang="en-US" sz="2800">
                <a:solidFill>
                  <a:schemeClr val="tx1"/>
                </a:solidFill>
              </a:rPr>
              <a:t>校際建模與優化競賽</a:t>
            </a:r>
            <a:r>
              <a:rPr lang="en-US" altLang="zh-TW" sz="2800">
                <a:solidFill>
                  <a:schemeClr val="tx1"/>
                </a:solidFill>
              </a:rPr>
              <a:t> </a:t>
            </a:r>
            <a:br>
              <a:rPr lang="en-US" altLang="zh-TW" sz="2800">
                <a:solidFill>
                  <a:schemeClr val="tx1"/>
                </a:solidFill>
              </a:rPr>
            </a:br>
            <a:r>
              <a:rPr lang="en-US" altLang="zh-TW" sz="2800">
                <a:solidFill>
                  <a:schemeClr val="tx1"/>
                </a:solidFill>
              </a:rPr>
              <a:t>Competition On System Modeling &amp; Optimization (COSMO)</a:t>
            </a:r>
            <a:endParaRPr lang="en-US" sz="2800">
              <a:solidFill>
                <a:schemeClr val="tx1"/>
              </a:solidFill>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E37B228-7DE1-3748-917F-AFC4E8A9E57C}"/>
              </a:ext>
            </a:extLst>
          </p:cNvPr>
          <p:cNvSpPr>
            <a:spLocks noGrp="1"/>
          </p:cNvSpPr>
          <p:nvPr>
            <p:ph idx="1"/>
          </p:nvPr>
        </p:nvSpPr>
        <p:spPr>
          <a:xfrm>
            <a:off x="1115732" y="2222287"/>
            <a:ext cx="9966953" cy="3636511"/>
          </a:xfrm>
          <a:effectLst/>
        </p:spPr>
        <p:txBody>
          <a:bodyPr>
            <a:normAutofit/>
          </a:bodyPr>
          <a:lstStyle/>
          <a:p>
            <a:r>
              <a:rPr lang="zh-TW" altLang="en-US"/>
              <a:t>由香港中文大學系統工程與工程管理學系</a:t>
            </a:r>
            <a:r>
              <a:rPr lang="en-US" altLang="zh-TW"/>
              <a:t>(SEEM)</a:t>
            </a:r>
            <a:r>
              <a:rPr lang="zh-HK" altLang="en-US"/>
              <a:t>及香</a:t>
            </a:r>
            <a:r>
              <a:rPr lang="zh-TW" altLang="en-US"/>
              <a:t>港</a:t>
            </a:r>
            <a:r>
              <a:rPr lang="zh-HK" altLang="en-US"/>
              <a:t>電</a:t>
            </a:r>
            <a:r>
              <a:rPr lang="zh-TW" altLang="en-US"/>
              <a:t>腦</a:t>
            </a:r>
            <a:r>
              <a:rPr lang="zh-HK" altLang="en-US"/>
              <a:t>教</a:t>
            </a:r>
            <a:r>
              <a:rPr lang="zh-TW" altLang="en-US"/>
              <a:t>育</a:t>
            </a:r>
            <a:r>
              <a:rPr lang="zh-HK" altLang="en-US"/>
              <a:t>學會</a:t>
            </a:r>
            <a:r>
              <a:rPr lang="en-US" altLang="zh-HK"/>
              <a:t>(HKACE)</a:t>
            </a:r>
            <a:r>
              <a:rPr lang="zh-TW" altLang="en-US"/>
              <a:t>合辦的全香港中學生的隊際比賽。</a:t>
            </a:r>
            <a:endParaRPr lang="en-US" altLang="zh-TW"/>
          </a:p>
          <a:p>
            <a:r>
              <a:rPr lang="zh-TW" altLang="en-US"/>
              <a:t>鼓勵學生學習科學、科技、工程及數學</a:t>
            </a:r>
            <a:r>
              <a:rPr lang="en-US" altLang="zh-TW"/>
              <a:t>(STEM)</a:t>
            </a:r>
            <a:r>
              <a:rPr lang="zh-TW" altLang="en-US"/>
              <a:t>在系統工程應用與創新的積極性</a:t>
            </a:r>
            <a:endParaRPr lang="en-US" altLang="zh-TW"/>
          </a:p>
          <a:p>
            <a:r>
              <a:rPr lang="zh-TW" altLang="en-US"/>
              <a:t>提高學生</a:t>
            </a:r>
            <a:r>
              <a:rPr lang="en-US" altLang="zh-TW"/>
              <a:t> </a:t>
            </a:r>
            <a:r>
              <a:rPr lang="zh-TW" altLang="en-US" i="1"/>
              <a:t>建立系統模型</a:t>
            </a:r>
            <a:r>
              <a:rPr lang="en-US" altLang="zh-TW" i="1"/>
              <a:t> </a:t>
            </a:r>
            <a:r>
              <a:rPr lang="zh-TW" altLang="en-US"/>
              <a:t>和</a:t>
            </a:r>
            <a:r>
              <a:rPr lang="en-US" altLang="zh-TW"/>
              <a:t> </a:t>
            </a:r>
            <a:r>
              <a:rPr lang="zh-TW" altLang="en-US" i="1"/>
              <a:t>運用數學方法與計算技術</a:t>
            </a:r>
            <a:r>
              <a:rPr lang="en-US" altLang="zh-TW" i="1"/>
              <a:t> </a:t>
            </a:r>
            <a:r>
              <a:rPr lang="zh-TW" altLang="en-US"/>
              <a:t>解決實際問題的綜合能力</a:t>
            </a:r>
            <a:endParaRPr lang="en-US" altLang="zh-TW"/>
          </a:p>
          <a:p>
            <a:r>
              <a:rPr lang="zh-TW" altLang="en-US"/>
              <a:t>鼓勵同學踴躍參加課外科技活動，開拓知識層面，培養創造精神，為進入大學做好準備。 </a:t>
            </a:r>
          </a:p>
        </p:txBody>
      </p:sp>
      <p:grpSp>
        <p:nvGrpSpPr>
          <p:cNvPr id="11" name="Group 10">
            <a:extLst>
              <a:ext uri="{FF2B5EF4-FFF2-40B4-BE49-F238E27FC236}">
                <a16:creationId xmlns:a16="http://schemas.microsoft.com/office/drawing/2014/main" id="{ECB2F431-6F08-404F-941E-C7AA84BC1AE5}"/>
              </a:ext>
            </a:extLst>
          </p:cNvPr>
          <p:cNvGrpSpPr/>
          <p:nvPr/>
        </p:nvGrpSpPr>
        <p:grpSpPr>
          <a:xfrm>
            <a:off x="3446025" y="6257891"/>
            <a:ext cx="5299948" cy="577665"/>
            <a:chOff x="2004494" y="6028954"/>
            <a:chExt cx="7160133" cy="780415"/>
          </a:xfrm>
        </p:grpSpPr>
        <p:pic>
          <p:nvPicPr>
            <p:cNvPr id="12" name="Picture 11">
              <a:extLst>
                <a:ext uri="{FF2B5EF4-FFF2-40B4-BE49-F238E27FC236}">
                  <a16:creationId xmlns:a16="http://schemas.microsoft.com/office/drawing/2014/main" id="{D6DDBBF2-199F-ED40-8DAA-2719C72FEF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3" name="Picture 12">
              <a:extLst>
                <a:ext uri="{FF2B5EF4-FFF2-40B4-BE49-F238E27FC236}">
                  <a16:creationId xmlns:a16="http://schemas.microsoft.com/office/drawing/2014/main" id="{32FAEA9B-D288-3643-9F86-3B8B305D75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4" name="Picture 13">
              <a:extLst>
                <a:ext uri="{FF2B5EF4-FFF2-40B4-BE49-F238E27FC236}">
                  <a16:creationId xmlns:a16="http://schemas.microsoft.com/office/drawing/2014/main" id="{7E27D66B-5A03-E444-9549-3B323FB76F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20625154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1C7BC784-0DE1-6A49-9677-99103B8147B6}"/>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rPr>
              <a:t>競賽形式</a:t>
            </a:r>
            <a:endParaRPr lang="en-US" sz="3600" dirty="0">
              <a:solidFill>
                <a:schemeClr val="tx1"/>
              </a:solidFill>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DE37B228-7DE1-3748-917F-AFC4E8A9E57C}"/>
              </a:ext>
            </a:extLst>
          </p:cNvPr>
          <p:cNvSpPr>
            <a:spLocks noGrp="1"/>
          </p:cNvSpPr>
          <p:nvPr>
            <p:ph idx="1"/>
          </p:nvPr>
        </p:nvSpPr>
        <p:spPr>
          <a:xfrm>
            <a:off x="983988" y="1864826"/>
            <a:ext cx="5919768" cy="4382327"/>
          </a:xfrm>
          <a:effectLst/>
        </p:spPr>
        <p:txBody>
          <a:bodyPr>
            <a:normAutofit/>
          </a:bodyPr>
          <a:lstStyle/>
          <a:p>
            <a:r>
              <a:rPr lang="zh-TW" altLang="en-US" dirty="0"/>
              <a:t>初賽</a:t>
            </a:r>
            <a:endParaRPr lang="en-US" altLang="zh-TW" dirty="0"/>
          </a:p>
          <a:p>
            <a:pPr lvl="1"/>
            <a:r>
              <a:rPr lang="zh-TW" altLang="en-US" dirty="0"/>
              <a:t>參賽隊伍將於六月二十四日內收到題目</a:t>
            </a:r>
            <a:endParaRPr lang="en-US" altLang="zh-TW" dirty="0"/>
          </a:p>
          <a:p>
            <a:pPr lvl="1"/>
            <a:r>
              <a:rPr lang="zh-TW" altLang="en-US" dirty="0"/>
              <a:t>於七月五日或之前以電郵提交報告</a:t>
            </a:r>
            <a:r>
              <a:rPr lang="en-US" altLang="zh-TW" dirty="0"/>
              <a:t>(10</a:t>
            </a:r>
            <a:r>
              <a:rPr lang="zh-TW" altLang="en-US" dirty="0"/>
              <a:t>頁內</a:t>
            </a:r>
            <a:r>
              <a:rPr lang="en-US" altLang="zh-TW" dirty="0"/>
              <a:t>, </a:t>
            </a:r>
            <a:r>
              <a:rPr lang="zh-TW" altLang="en-US" dirty="0"/>
              <a:t>附錄除外</a:t>
            </a:r>
            <a:r>
              <a:rPr lang="en-US" altLang="zh-TW" dirty="0"/>
              <a:t>, 70%)</a:t>
            </a:r>
            <a:r>
              <a:rPr lang="zh-TW" altLang="en-US" dirty="0"/>
              <a:t>及錄製簡報</a:t>
            </a:r>
            <a:r>
              <a:rPr lang="en-US" altLang="zh-TW" dirty="0"/>
              <a:t>(10</a:t>
            </a:r>
            <a:r>
              <a:rPr lang="zh-TW" altLang="en-US" dirty="0"/>
              <a:t>分鐘內</a:t>
            </a:r>
            <a:r>
              <a:rPr lang="en-US" altLang="zh-TW" dirty="0"/>
              <a:t>, 30%)</a:t>
            </a:r>
          </a:p>
          <a:p>
            <a:pPr lvl="1"/>
            <a:r>
              <a:rPr lang="zh-TW" altLang="en-US" dirty="0"/>
              <a:t>內容：建立模型的假設、使用數值方法對模型求解、分析及檢驗結果、如何改進模型等</a:t>
            </a:r>
            <a:endParaRPr lang="en-US" altLang="zh-TW" dirty="0"/>
          </a:p>
          <a:p>
            <a:r>
              <a:rPr lang="zh-TW" altLang="en-US" dirty="0"/>
              <a:t>決賽</a:t>
            </a:r>
            <a:endParaRPr lang="en-US" altLang="zh-TW" dirty="0"/>
          </a:p>
          <a:p>
            <a:pPr lvl="1"/>
            <a:r>
              <a:rPr lang="zh-TW" altLang="en-US" dirty="0"/>
              <a:t>決賽入圍名單將於</a:t>
            </a:r>
            <a:r>
              <a:rPr lang="zh-TW" dirty="0"/>
              <a:t>七</a:t>
            </a:r>
            <a:r>
              <a:rPr lang="zh-TW" altLang="en-US" dirty="0"/>
              <a:t>月八日公佈。 </a:t>
            </a:r>
          </a:p>
          <a:p>
            <a:pPr lvl="1"/>
            <a:r>
              <a:rPr lang="zh-TW" altLang="en-US" dirty="0"/>
              <a:t>決賽將於香</a:t>
            </a:r>
            <a:r>
              <a:rPr lang="zh-TW" altLang="en-HK" dirty="0"/>
              <a:t>港</a:t>
            </a:r>
            <a:r>
              <a:rPr lang="zh-TW" altLang="en-US" dirty="0"/>
              <a:t>中文大</a:t>
            </a:r>
            <a:r>
              <a:rPr lang="zh-TW" altLang="en-HK" dirty="0"/>
              <a:t>學</a:t>
            </a:r>
            <a:r>
              <a:rPr lang="zh-TW" altLang="en-US" dirty="0"/>
              <a:t>舉行</a:t>
            </a:r>
            <a:r>
              <a:rPr lang="en-US" dirty="0"/>
              <a:t>。</a:t>
            </a:r>
            <a:r>
              <a:rPr lang="zh-TW" altLang="en-US" dirty="0"/>
              <a:t>所有決賽參賽隊伍會以口頭報告及提問形式進行競賽。 </a:t>
            </a:r>
            <a:endParaRPr lang="en-US" altLang="zh-TW" dirty="0"/>
          </a:p>
          <a:p>
            <a:r>
              <a:rPr lang="zh-TW" altLang="en-US" dirty="0"/>
              <a:t>評審標準：假設的合理性、建模的創造性、結果的正確性、分析的技巧性和語言文字表述的清晰程度</a:t>
            </a:r>
            <a:endParaRPr lang="en-US" dirty="0"/>
          </a:p>
          <a:p>
            <a:pPr lvl="1"/>
            <a:endParaRPr lang="zh-TW" altLang="en-US" dirty="0"/>
          </a:p>
        </p:txBody>
      </p:sp>
      <p:graphicFrame>
        <p:nvGraphicFramePr>
          <p:cNvPr id="11" name="Table 10">
            <a:extLst>
              <a:ext uri="{FF2B5EF4-FFF2-40B4-BE49-F238E27FC236}">
                <a16:creationId xmlns:a16="http://schemas.microsoft.com/office/drawing/2014/main" id="{8D524D62-5EDC-5C4F-AB8E-F61B7D8BBE41}"/>
              </a:ext>
            </a:extLst>
          </p:cNvPr>
          <p:cNvGraphicFramePr>
            <a:graphicFrameLocks noGrp="1"/>
          </p:cNvGraphicFramePr>
          <p:nvPr>
            <p:extLst>
              <p:ext uri="{D42A27DB-BD31-4B8C-83A1-F6EECF244321}">
                <p14:modId xmlns:p14="http://schemas.microsoft.com/office/powerpoint/2010/main" val="187411113"/>
              </p:ext>
            </p:extLst>
          </p:nvPr>
        </p:nvGraphicFramePr>
        <p:xfrm>
          <a:off x="7374328" y="2031712"/>
          <a:ext cx="3842611" cy="2546035"/>
        </p:xfrm>
        <a:graphic>
          <a:graphicData uri="http://schemas.openxmlformats.org/drawingml/2006/table">
            <a:tbl>
              <a:tblPr firstRow="1" firstCol="1" bandRow="1">
                <a:tableStyleId>{3B4B98B0-60AC-42C2-AFA5-B58CD77FA1E5}</a:tableStyleId>
              </a:tblPr>
              <a:tblGrid>
                <a:gridCol w="1575783">
                  <a:extLst>
                    <a:ext uri="{9D8B030D-6E8A-4147-A177-3AD203B41FA5}">
                      <a16:colId xmlns:a16="http://schemas.microsoft.com/office/drawing/2014/main" val="1008904557"/>
                    </a:ext>
                  </a:extLst>
                </a:gridCol>
                <a:gridCol w="2266828">
                  <a:extLst>
                    <a:ext uri="{9D8B030D-6E8A-4147-A177-3AD203B41FA5}">
                      <a16:colId xmlns:a16="http://schemas.microsoft.com/office/drawing/2014/main" val="3500870535"/>
                    </a:ext>
                  </a:extLst>
                </a:gridCol>
              </a:tblGrid>
              <a:tr h="0">
                <a:tc>
                  <a:txBody>
                    <a:bodyPr/>
                    <a:lstStyle/>
                    <a:p>
                      <a:pPr marL="0" marR="0" algn="just">
                        <a:lnSpc>
                          <a:spcPct val="107000"/>
                        </a:lnSpc>
                        <a:spcBef>
                          <a:spcPts val="0"/>
                        </a:spcBef>
                        <a:spcAft>
                          <a:spcPts val="0"/>
                        </a:spcAft>
                      </a:pPr>
                      <a:r>
                        <a:rPr lang="zh-TW" altLang="en-US" sz="1600" dirty="0">
                          <a:effectLst/>
                        </a:rPr>
                        <a:t>六月二十二日</a:t>
                      </a:r>
                      <a:endParaRPr lang="en-US" altLang="zh-TW" sz="1600" dirty="0">
                        <a:effectLst/>
                      </a:endParaRPr>
                    </a:p>
                    <a:p>
                      <a:pPr marL="0" marR="0" algn="just">
                        <a:lnSpc>
                          <a:spcPct val="107000"/>
                        </a:lnSpc>
                        <a:spcBef>
                          <a:spcPts val="0"/>
                        </a:spcBef>
                        <a:spcAft>
                          <a:spcPts val="0"/>
                        </a:spcAft>
                      </a:pPr>
                      <a:r>
                        <a:rPr lang="zh-TW" altLang="en-US" sz="1600" dirty="0">
                          <a:effectLst/>
                        </a:rPr>
                        <a:t>（星期六）</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zh-TW" altLang="en-US" sz="1600" b="0" kern="1200" dirty="0">
                          <a:solidFill>
                            <a:schemeClr val="tx1"/>
                          </a:solidFill>
                          <a:effectLst/>
                          <a:latin typeface="+mn-lt"/>
                          <a:ea typeface="+mn-ea"/>
                          <a:cs typeface="+mn-cs"/>
                        </a:rPr>
                        <a:t>學生講座一</a:t>
                      </a:r>
                      <a:endParaRPr lang="en-US"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833282337"/>
                  </a:ext>
                </a:extLst>
              </a:tr>
              <a:tr h="0">
                <a:tc>
                  <a:txBody>
                    <a:bodyPr/>
                    <a:lstStyle/>
                    <a:p>
                      <a:pPr marL="0" marR="0" algn="just">
                        <a:lnSpc>
                          <a:spcPct val="107000"/>
                        </a:lnSpc>
                        <a:spcBef>
                          <a:spcPts val="0"/>
                        </a:spcBef>
                        <a:spcAft>
                          <a:spcPts val="0"/>
                        </a:spcAft>
                      </a:pPr>
                      <a:r>
                        <a:rPr lang="zh-TW" altLang="en-US" sz="1600" dirty="0">
                          <a:effectLst/>
                        </a:rPr>
                        <a:t>六</a:t>
                      </a:r>
                      <a:r>
                        <a:rPr lang="zh-TW" sz="1600" dirty="0">
                          <a:effectLst/>
                        </a:rPr>
                        <a:t>月</a:t>
                      </a:r>
                      <a:r>
                        <a:rPr lang="zh-TW" altLang="en-US" sz="1600" dirty="0">
                          <a:effectLst/>
                        </a:rPr>
                        <a:t>二十四</a:t>
                      </a:r>
                      <a:r>
                        <a:rPr lang="zh-TW" sz="1600" dirty="0">
                          <a:effectLst/>
                        </a:rPr>
                        <a:t>日</a:t>
                      </a:r>
                      <a:endParaRPr lang="en-US" altLang="zh-TW" sz="1600" dirty="0">
                        <a:effectLst/>
                      </a:endParaRPr>
                    </a:p>
                    <a:p>
                      <a:pPr marL="0" marR="0" algn="just">
                        <a:lnSpc>
                          <a:spcPct val="107000"/>
                        </a:lnSpc>
                        <a:spcBef>
                          <a:spcPts val="0"/>
                        </a:spcBef>
                        <a:spcAft>
                          <a:spcPts val="0"/>
                        </a:spcAft>
                      </a:pPr>
                      <a:r>
                        <a:rPr lang="zh-TW" sz="1600" dirty="0">
                          <a:effectLst/>
                        </a:rPr>
                        <a:t>（星期</a:t>
                      </a:r>
                      <a:r>
                        <a:rPr lang="zh-TW" altLang="en-US" sz="1600" dirty="0">
                          <a:effectLst/>
                        </a:rPr>
                        <a:t>一</a:t>
                      </a:r>
                      <a:r>
                        <a:rPr lang="zh-TW" sz="1600" dirty="0">
                          <a:effectLst/>
                        </a:rPr>
                        <a:t>）</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zh-TW" sz="1600" b="0" dirty="0">
                          <a:effectLst/>
                        </a:rPr>
                        <a:t>學生講座</a:t>
                      </a:r>
                      <a:r>
                        <a:rPr lang="zh-TW" altLang="en-US" sz="1600" b="0" dirty="0">
                          <a:effectLst/>
                        </a:rPr>
                        <a:t>二</a:t>
                      </a:r>
                      <a:r>
                        <a:rPr lang="zh-CN" altLang="en-US" sz="1600" b="0" dirty="0">
                          <a:effectLst/>
                        </a:rPr>
                        <a:t>、</a:t>
                      </a:r>
                      <a:r>
                        <a:rPr lang="zh-TW" altLang="en-US" sz="1600" b="0" dirty="0">
                          <a:effectLst/>
                        </a:rPr>
                        <a:t>三</a:t>
                      </a:r>
                      <a:endParaRPr lang="en-US" sz="1400" b="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167882044"/>
                  </a:ext>
                </a:extLst>
              </a:tr>
              <a:tr h="0">
                <a:tc>
                  <a:txBody>
                    <a:bodyPr/>
                    <a:lstStyle/>
                    <a:p>
                      <a:pPr marL="0" marR="0" algn="just">
                        <a:lnSpc>
                          <a:spcPct val="107000"/>
                        </a:lnSpc>
                        <a:spcBef>
                          <a:spcPts val="0"/>
                        </a:spcBef>
                        <a:spcAft>
                          <a:spcPts val="0"/>
                        </a:spcAft>
                      </a:pPr>
                      <a:r>
                        <a:rPr lang="zh-TW" altLang="en-US" sz="1600" dirty="0"/>
                        <a:t>七</a:t>
                      </a:r>
                      <a:r>
                        <a:rPr lang="zh-TW" sz="1600" dirty="0">
                          <a:effectLst/>
                        </a:rPr>
                        <a:t>月</a:t>
                      </a:r>
                      <a:r>
                        <a:rPr lang="zh-TW" altLang="en-US" sz="1600" dirty="0">
                          <a:effectLst/>
                        </a:rPr>
                        <a:t>五</a:t>
                      </a:r>
                      <a:r>
                        <a:rPr lang="zh-TW" sz="1600" dirty="0">
                          <a:effectLst/>
                        </a:rPr>
                        <a:t>日（星期五）或之前</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zh-TW" sz="1600" dirty="0">
                          <a:effectLst/>
                        </a:rPr>
                        <a:t>初賽（</a:t>
                      </a:r>
                      <a:r>
                        <a:rPr lang="zh-TW" altLang="en-US" sz="1600" dirty="0">
                          <a:effectLst/>
                        </a:rPr>
                        <a:t>以電郵</a:t>
                      </a:r>
                      <a:r>
                        <a:rPr lang="zh-TW" sz="1600" dirty="0">
                          <a:effectLst/>
                        </a:rPr>
                        <a:t>提交報告及錄影簡報）</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328562644"/>
                  </a:ext>
                </a:extLst>
              </a:tr>
              <a:tr h="0">
                <a:tc>
                  <a:txBody>
                    <a:bodyPr/>
                    <a:lstStyle/>
                    <a:p>
                      <a:pPr marL="0" marR="0" algn="just">
                        <a:lnSpc>
                          <a:spcPct val="107000"/>
                        </a:lnSpc>
                        <a:spcBef>
                          <a:spcPts val="0"/>
                        </a:spcBef>
                        <a:spcAft>
                          <a:spcPts val="0"/>
                        </a:spcAft>
                      </a:pPr>
                      <a:r>
                        <a:rPr lang="zh-TW" altLang="en-US" sz="1600" dirty="0"/>
                        <a:t>七</a:t>
                      </a:r>
                      <a:r>
                        <a:rPr lang="zh-TW" sz="1600" dirty="0">
                          <a:effectLst/>
                        </a:rPr>
                        <a:t>月</a:t>
                      </a:r>
                      <a:r>
                        <a:rPr lang="zh-TW" altLang="en-US" sz="1600" dirty="0">
                          <a:effectLst/>
                        </a:rPr>
                        <a:t>八</a:t>
                      </a:r>
                      <a:r>
                        <a:rPr lang="zh-TW" sz="1600" dirty="0">
                          <a:effectLst/>
                        </a:rPr>
                        <a:t>日</a:t>
                      </a:r>
                      <a:endParaRPr lang="en-US" altLang="zh-TW" sz="1600" dirty="0">
                        <a:effectLst/>
                      </a:endParaRPr>
                    </a:p>
                    <a:p>
                      <a:pPr marL="0" marR="0" algn="just">
                        <a:lnSpc>
                          <a:spcPct val="107000"/>
                        </a:lnSpc>
                        <a:spcBef>
                          <a:spcPts val="0"/>
                        </a:spcBef>
                        <a:spcAft>
                          <a:spcPts val="0"/>
                        </a:spcAft>
                      </a:pPr>
                      <a:r>
                        <a:rPr lang="zh-TW" sz="1600" dirty="0">
                          <a:effectLst/>
                        </a:rPr>
                        <a:t>（星期一）</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zh-TW" sz="1600" dirty="0">
                          <a:effectLst/>
                        </a:rPr>
                        <a:t>決賽名單公佈</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20748397"/>
                  </a:ext>
                </a:extLst>
              </a:tr>
              <a:tr h="0">
                <a:tc>
                  <a:txBody>
                    <a:bodyPr/>
                    <a:lstStyle/>
                    <a:p>
                      <a:pPr marL="0" marR="0" algn="just">
                        <a:lnSpc>
                          <a:spcPct val="107000"/>
                        </a:lnSpc>
                        <a:spcBef>
                          <a:spcPts val="0"/>
                        </a:spcBef>
                        <a:spcAft>
                          <a:spcPts val="0"/>
                        </a:spcAft>
                      </a:pPr>
                      <a:r>
                        <a:rPr lang="zh-TW" altLang="en-US" sz="1600" dirty="0"/>
                        <a:t>七</a:t>
                      </a:r>
                      <a:r>
                        <a:rPr lang="zh-TW" sz="1600" dirty="0">
                          <a:effectLst/>
                        </a:rPr>
                        <a:t>月</a:t>
                      </a:r>
                      <a:r>
                        <a:rPr lang="zh-TW" altLang="en-US" sz="1600" dirty="0">
                          <a:effectLst/>
                        </a:rPr>
                        <a:t>十二</a:t>
                      </a:r>
                      <a:r>
                        <a:rPr lang="zh-TW" sz="1600" dirty="0">
                          <a:effectLst/>
                        </a:rPr>
                        <a:t>日（星期五）</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zh-TW" sz="1600" dirty="0">
                          <a:effectLst/>
                        </a:rPr>
                        <a:t>決賽</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107683771"/>
                  </a:ext>
                </a:extLst>
              </a:tr>
            </a:tbl>
          </a:graphicData>
        </a:graphic>
      </p:graphicFrame>
      <p:sp>
        <p:nvSpPr>
          <p:cNvPr id="16" name="TextBox 15">
            <a:extLst>
              <a:ext uri="{FF2B5EF4-FFF2-40B4-BE49-F238E27FC236}">
                <a16:creationId xmlns:a16="http://schemas.microsoft.com/office/drawing/2014/main" id="{383A4711-6148-AA44-98B7-26726094E736}"/>
              </a:ext>
            </a:extLst>
          </p:cNvPr>
          <p:cNvSpPr txBox="1"/>
          <p:nvPr/>
        </p:nvSpPr>
        <p:spPr>
          <a:xfrm>
            <a:off x="8849748" y="5112297"/>
            <a:ext cx="2618704" cy="646331"/>
          </a:xfrm>
          <a:prstGeom prst="rect">
            <a:avLst/>
          </a:prstGeom>
          <a:noFill/>
        </p:spPr>
        <p:txBody>
          <a:bodyPr wrap="square" rtlCol="0">
            <a:spAutoFit/>
          </a:bodyPr>
          <a:lstStyle/>
          <a:p>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https://cosmo.se.cuhk.edu.hk/cosmo</a:t>
            </a:r>
            <a:r>
              <a:rPr lang="en-US" dirty="0">
                <a:solidFill>
                  <a:schemeClr val="tx1">
                    <a:lumMod val="50000"/>
                    <a:lumOff val="50000"/>
                  </a:schemeClr>
                </a:solidFill>
                <a:hlinkClick r:id="rId4">
                  <a:extLst>
                    <a:ext uri="{A12FA001-AC4F-418D-AE19-62706E023703}">
                      <ahyp:hlinkClr xmlns:ahyp="http://schemas.microsoft.com/office/drawing/2018/hyperlinkcolor" val="tx"/>
                    </a:ext>
                  </a:extLst>
                </a:hlinkClick>
              </a:rPr>
              <a:t>20</a:t>
            </a:r>
            <a:r>
              <a:rPr lang="en-US" u="sng" dirty="0">
                <a:solidFill>
                  <a:schemeClr val="tx1">
                    <a:lumMod val="50000"/>
                    <a:lumOff val="50000"/>
                  </a:schemeClr>
                </a:solidFill>
              </a:rPr>
              <a:t>2</a:t>
            </a:r>
            <a:r>
              <a:rPr lang="en-US" altLang="zh-CN" u="sng" dirty="0">
                <a:solidFill>
                  <a:schemeClr val="tx1">
                    <a:lumMod val="50000"/>
                    <a:lumOff val="50000"/>
                  </a:schemeClr>
                </a:solidFill>
              </a:rPr>
              <a:t>4</a:t>
            </a:r>
            <a:r>
              <a:rPr lang="en-US" dirty="0">
                <a:solidFill>
                  <a:schemeClr val="tx1">
                    <a:lumMod val="50000"/>
                    <a:lumOff val="50000"/>
                  </a:schemeClr>
                </a:solidFill>
              </a:rPr>
              <a:t> </a:t>
            </a:r>
          </a:p>
        </p:txBody>
      </p:sp>
      <p:grpSp>
        <p:nvGrpSpPr>
          <p:cNvPr id="17" name="Group 16">
            <a:extLst>
              <a:ext uri="{FF2B5EF4-FFF2-40B4-BE49-F238E27FC236}">
                <a16:creationId xmlns:a16="http://schemas.microsoft.com/office/drawing/2014/main" id="{02AB0064-F58A-D448-BEB1-65B2467D0448}"/>
              </a:ext>
            </a:extLst>
          </p:cNvPr>
          <p:cNvGrpSpPr/>
          <p:nvPr/>
        </p:nvGrpSpPr>
        <p:grpSpPr>
          <a:xfrm>
            <a:off x="3446025" y="6257891"/>
            <a:ext cx="5299948" cy="577665"/>
            <a:chOff x="2004494" y="6028954"/>
            <a:chExt cx="7160133" cy="780415"/>
          </a:xfrm>
        </p:grpSpPr>
        <p:pic>
          <p:nvPicPr>
            <p:cNvPr id="18" name="Picture 17">
              <a:extLst>
                <a:ext uri="{FF2B5EF4-FFF2-40B4-BE49-F238E27FC236}">
                  <a16:creationId xmlns:a16="http://schemas.microsoft.com/office/drawing/2014/main" id="{88F946A0-269C-AA49-B392-4027FC99B1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9" name="Picture 18">
              <a:extLst>
                <a:ext uri="{FF2B5EF4-FFF2-40B4-BE49-F238E27FC236}">
                  <a16:creationId xmlns:a16="http://schemas.microsoft.com/office/drawing/2014/main" id="{AF9E0A63-454D-C540-8C31-CF1FA1E4C55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20" name="Picture 19">
              <a:extLst>
                <a:ext uri="{FF2B5EF4-FFF2-40B4-BE49-F238E27FC236}">
                  <a16:creationId xmlns:a16="http://schemas.microsoft.com/office/drawing/2014/main" id="{F8AA7F9F-F2BB-DF42-8B82-C2C45F128E0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5" name="Picture 4">
            <a:extLst>
              <a:ext uri="{FF2B5EF4-FFF2-40B4-BE49-F238E27FC236}">
                <a16:creationId xmlns:a16="http://schemas.microsoft.com/office/drawing/2014/main" id="{09BE2AB4-84C4-71AE-F9C8-6A539B31302E}"/>
              </a:ext>
            </a:extLst>
          </p:cNvPr>
          <p:cNvPicPr>
            <a:picLocks noChangeAspect="1"/>
          </p:cNvPicPr>
          <p:nvPr/>
        </p:nvPicPr>
        <p:blipFill>
          <a:blip r:embed="rId8"/>
          <a:stretch>
            <a:fillRect/>
          </a:stretch>
        </p:blipFill>
        <p:spPr>
          <a:xfrm>
            <a:off x="7437291" y="4683069"/>
            <a:ext cx="1471086" cy="1471086"/>
          </a:xfrm>
          <a:prstGeom prst="rect">
            <a:avLst/>
          </a:prstGeom>
        </p:spPr>
      </p:pic>
    </p:spTree>
    <p:extLst>
      <p:ext uri="{BB962C8B-B14F-4D97-AF65-F5344CB8AC3E}">
        <p14:creationId xmlns:p14="http://schemas.microsoft.com/office/powerpoint/2010/main" val="38329370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en-US" sz="3600" err="1">
                <a:solidFill>
                  <a:schemeClr val="tx1"/>
                </a:solidFill>
                <a:latin typeface="MingLiU_HKSCS" panose="02020500000000000000" pitchFamily="18" charset="-120"/>
                <a:ea typeface="MingLiU_HKSCS" panose="02020500000000000000" pitchFamily="18" charset="-120"/>
              </a:rPr>
              <a:t>香港中文大學系</a:t>
            </a:r>
            <a:r>
              <a:rPr lang="zh-TW" altLang="en-US" sz="3600">
                <a:solidFill>
                  <a:schemeClr val="tx1"/>
                </a:solidFill>
                <a:latin typeface="MingLiU_HKSCS" panose="02020500000000000000" pitchFamily="18" charset="-120"/>
                <a:ea typeface="MingLiU_HKSCS" panose="02020500000000000000" pitchFamily="18" charset="-120"/>
              </a:rPr>
              <a:t>統工程及工程管理學系</a:t>
            </a:r>
            <a:r>
              <a:rPr lang="en-US" altLang="zh-TW" sz="3600">
                <a:solidFill>
                  <a:schemeClr val="tx1"/>
                </a:solidFill>
                <a:ea typeface="MingLiU_HKSCS" panose="02020500000000000000" pitchFamily="18" charset="-120"/>
              </a:rPr>
              <a:t>(SEEM)</a:t>
            </a:r>
            <a:endParaRPr lang="en-US" sz="360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637094" y="1864826"/>
            <a:ext cx="6613848" cy="4290401"/>
          </a:xfrm>
          <a:effectLst/>
        </p:spPr>
        <p:txBody>
          <a:bodyPr>
            <a:normAutofit fontScale="92500" lnSpcReduction="10000"/>
          </a:bodyPr>
          <a:lstStyle/>
          <a:p>
            <a:r>
              <a:rPr lang="zh-TW" altLang="en-US" dirty="0"/>
              <a:t>旨在培育具分析能力的人才去迎接新挑戰及掌握其衍生的種種新機遇。</a:t>
            </a:r>
            <a:r>
              <a:rPr lang="en-US" dirty="0"/>
              <a:t> </a:t>
            </a:r>
          </a:p>
          <a:p>
            <a:r>
              <a:rPr lang="zh-TW" altLang="en-US" dirty="0"/>
              <a:t>創於一九九一年，是本港高等學府同類課程中最早開辦者。</a:t>
            </a:r>
            <a:endParaRPr lang="en-US" altLang="zh-TW" dirty="0"/>
          </a:p>
          <a:p>
            <a:r>
              <a:rPr lang="zh-TW" altLang="en-US" dirty="0"/>
              <a:t>基於學科發展之最新趨勢及本港工商業發展人才需求，本學系分別提供以下本科課程：</a:t>
            </a:r>
            <a:endParaRPr lang="en-US" dirty="0"/>
          </a:p>
          <a:p>
            <a:r>
              <a:rPr lang="zh-TW" altLang="en-US" dirty="0"/>
              <a:t>系統工程及工程管理（</a:t>
            </a:r>
            <a:r>
              <a:rPr lang="en-US" dirty="0"/>
              <a:t>Systems Engineering and Engineering Management</a:t>
            </a:r>
            <a:r>
              <a:rPr lang="zh-TW" altLang="en-US" dirty="0"/>
              <a:t>）</a:t>
            </a:r>
            <a:endParaRPr lang="en-US" altLang="zh-TW" dirty="0"/>
          </a:p>
          <a:p>
            <a:pPr lvl="1" algn="just"/>
            <a:r>
              <a:rPr lang="zh-TW" altLang="en-US" dirty="0"/>
              <a:t>課程設有以下專修範圍：商務資訊系統（</a:t>
            </a:r>
            <a:r>
              <a:rPr lang="en-US" dirty="0"/>
              <a:t>Business Information Systems</a:t>
            </a:r>
            <a:r>
              <a:rPr lang="zh-TW" altLang="en-US" dirty="0"/>
              <a:t>）及決策分析（</a:t>
            </a:r>
            <a:r>
              <a:rPr lang="en-US" dirty="0"/>
              <a:t>Decision Analytics</a:t>
            </a:r>
            <a:r>
              <a:rPr lang="zh-TW" altLang="en-US" dirty="0"/>
              <a:t>）。課程將教授以最新的技術輔助管理及決策，而相關知識與科技將可用在許多行業上。</a:t>
            </a:r>
            <a:endParaRPr lang="en-US" dirty="0"/>
          </a:p>
          <a:p>
            <a:r>
              <a:rPr lang="zh-TW" altLang="en-US" dirty="0"/>
              <a:t>金融科技（</a:t>
            </a:r>
            <a:r>
              <a:rPr lang="en-US" dirty="0"/>
              <a:t>Financial Technology</a:t>
            </a:r>
            <a:r>
              <a:rPr lang="zh-TW" altLang="en-US" dirty="0"/>
              <a:t>）</a:t>
            </a:r>
            <a:endParaRPr lang="en-US" altLang="zh-TW" dirty="0"/>
          </a:p>
          <a:p>
            <a:pPr lvl="1"/>
            <a:r>
              <a:rPr lang="zh-TW" altLang="en-US" dirty="0"/>
              <a:t>課程由工程學院、商學院、法律學院及社會科學院合作講授。這種獨特的跨學科銜接教育方式，為學生提供紮實的工程技術教育，培養他們對金融科技的營商和法律環境的敏銳洞察力。</a:t>
            </a:r>
            <a:endParaRPr lang="en-US" dirty="0"/>
          </a:p>
        </p:txBody>
      </p:sp>
      <p:grpSp>
        <p:nvGrpSpPr>
          <p:cNvPr id="4" name="Group 3">
            <a:extLst>
              <a:ext uri="{FF2B5EF4-FFF2-40B4-BE49-F238E27FC236}">
                <a16:creationId xmlns:a16="http://schemas.microsoft.com/office/drawing/2014/main" id="{75D1319E-E61D-0942-8852-082D49963426}"/>
              </a:ext>
            </a:extLst>
          </p:cNvPr>
          <p:cNvGrpSpPr/>
          <p:nvPr/>
        </p:nvGrpSpPr>
        <p:grpSpPr>
          <a:xfrm>
            <a:off x="7296608" y="2099216"/>
            <a:ext cx="4085390" cy="2659568"/>
            <a:chOff x="6979389" y="2880620"/>
            <a:chExt cx="4402609" cy="2866076"/>
          </a:xfrm>
        </p:grpSpPr>
        <p:graphicFrame>
          <p:nvGraphicFramePr>
            <p:cNvPr id="9" name="Content Placeholder 2">
              <a:extLst>
                <a:ext uri="{FF2B5EF4-FFF2-40B4-BE49-F238E27FC236}">
                  <a16:creationId xmlns:a16="http://schemas.microsoft.com/office/drawing/2014/main" id="{D1FAB6D0-214F-7947-8CF9-98E098002A3E}"/>
                </a:ext>
              </a:extLst>
            </p:cNvPr>
            <p:cNvGraphicFramePr>
              <a:graphicFrameLocks/>
            </p:cNvGraphicFramePr>
            <p:nvPr>
              <p:extLst>
                <p:ext uri="{D42A27DB-BD31-4B8C-83A1-F6EECF244321}">
                  <p14:modId xmlns:p14="http://schemas.microsoft.com/office/powerpoint/2010/main" val="789973291"/>
                </p:ext>
              </p:extLst>
            </p:nvPr>
          </p:nvGraphicFramePr>
          <p:xfrm>
            <a:off x="6979389" y="3751090"/>
            <a:ext cx="4402609" cy="1995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http://www.turn.com/sites/default/files/wp-content/uploads/2010/09/iStock_000001402061Small-499x332.jpg">
              <a:extLst>
                <a:ext uri="{FF2B5EF4-FFF2-40B4-BE49-F238E27FC236}">
                  <a16:creationId xmlns:a16="http://schemas.microsoft.com/office/drawing/2014/main" id="{165D8FD5-F1C5-B34F-A984-03C1062E9D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7977" y="3379095"/>
              <a:ext cx="1182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3.bp.blogspot.com/_G363q7bEomQ/TQeXI4n-1lI/AAAAAAAAACM/eW9LurBTYik/s1600/a8.jpg">
              <a:extLst>
                <a:ext uri="{FF2B5EF4-FFF2-40B4-BE49-F238E27FC236}">
                  <a16:creationId xmlns:a16="http://schemas.microsoft.com/office/drawing/2014/main" id="{B1C05408-4A07-6D42-B1CF-E14B8D2CB2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8464" y="3274320"/>
              <a:ext cx="13319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garylellis.org/wp-content/uploads/2011/03/decision.jpg">
              <a:extLst>
                <a:ext uri="{FF2B5EF4-FFF2-40B4-BE49-F238E27FC236}">
                  <a16:creationId xmlns:a16="http://schemas.microsoft.com/office/drawing/2014/main" id="{C0786C7B-65E7-D94F-B9C9-84F04175C8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5777" y="2880620"/>
              <a:ext cx="1528762"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2" descr="http://us.123rf.com/400wm/400/400/baurka/baurka1105/baurka110500018/9456344-global-investment-concept-isolated-on-white.jpg">
            <a:extLst>
              <a:ext uri="{FF2B5EF4-FFF2-40B4-BE49-F238E27FC236}">
                <a16:creationId xmlns:a16="http://schemas.microsoft.com/office/drawing/2014/main" id="{E33C31A3-3970-9C44-B459-651472EABB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8241" y="4571829"/>
            <a:ext cx="1869475" cy="14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FBFACEBF-FB91-EF47-B299-42E213104248}"/>
              </a:ext>
            </a:extLst>
          </p:cNvPr>
          <p:cNvGrpSpPr/>
          <p:nvPr/>
        </p:nvGrpSpPr>
        <p:grpSpPr>
          <a:xfrm>
            <a:off x="3446025" y="6257891"/>
            <a:ext cx="5299948" cy="577665"/>
            <a:chOff x="2004494" y="6028954"/>
            <a:chExt cx="7160133" cy="780415"/>
          </a:xfrm>
        </p:grpSpPr>
        <p:pic>
          <p:nvPicPr>
            <p:cNvPr id="17" name="Picture 16">
              <a:extLst>
                <a:ext uri="{FF2B5EF4-FFF2-40B4-BE49-F238E27FC236}">
                  <a16:creationId xmlns:a16="http://schemas.microsoft.com/office/drawing/2014/main" id="{637A6EB0-1999-5B46-BFC2-48D7793593D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8" name="Picture 17">
              <a:extLst>
                <a:ext uri="{FF2B5EF4-FFF2-40B4-BE49-F238E27FC236}">
                  <a16:creationId xmlns:a16="http://schemas.microsoft.com/office/drawing/2014/main" id="{B39783DC-AAF7-A04A-993D-0DC320990A6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9" name="Picture 18">
              <a:extLst>
                <a:ext uri="{FF2B5EF4-FFF2-40B4-BE49-F238E27FC236}">
                  <a16:creationId xmlns:a16="http://schemas.microsoft.com/office/drawing/2014/main" id="{88712E81-484A-F348-80A6-AD77E816113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5" name="Picture 4">
            <a:extLst>
              <a:ext uri="{FF2B5EF4-FFF2-40B4-BE49-F238E27FC236}">
                <a16:creationId xmlns:a16="http://schemas.microsoft.com/office/drawing/2014/main" id="{7E13116D-3D23-E27C-6724-BA6105632C99}"/>
              </a:ext>
            </a:extLst>
          </p:cNvPr>
          <p:cNvPicPr>
            <a:picLocks noChangeAspect="1"/>
          </p:cNvPicPr>
          <p:nvPr/>
        </p:nvPicPr>
        <p:blipFill>
          <a:blip r:embed="rId15"/>
          <a:stretch>
            <a:fillRect/>
          </a:stretch>
        </p:blipFill>
        <p:spPr>
          <a:xfrm>
            <a:off x="9732855" y="4342275"/>
            <a:ext cx="1231119" cy="1523400"/>
          </a:xfrm>
          <a:prstGeom prst="rect">
            <a:avLst/>
          </a:prstGeom>
        </p:spPr>
      </p:pic>
    </p:spTree>
    <p:extLst>
      <p:ext uri="{BB962C8B-B14F-4D97-AF65-F5344CB8AC3E}">
        <p14:creationId xmlns:p14="http://schemas.microsoft.com/office/powerpoint/2010/main" val="36690096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數學建模簡介</a:t>
            </a:r>
            <a:endParaRPr lang="en-US" sz="3600" dirty="0">
              <a:solidFill>
                <a:schemeClr val="tx1"/>
              </a:solidFill>
              <a:latin typeface="MingLiU_HKSCS" panose="02020500000000000000" pitchFamily="18" charset="-120"/>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3636511"/>
          </a:xfrm>
          <a:effectLst/>
        </p:spPr>
        <p:txBody>
          <a:bodyPr>
            <a:normAutofit/>
          </a:bodyPr>
          <a:lstStyle/>
          <a:p>
            <a:r>
              <a:rPr lang="en-US" dirty="0" err="1">
                <a:latin typeface="MingLiU_HKSCS" panose="02020500000000000000" pitchFamily="18" charset="-120"/>
                <a:ea typeface="MingLiU_HKSCS" panose="02020500000000000000" pitchFamily="18" charset="-120"/>
              </a:rPr>
              <a:t>甚</a:t>
            </a:r>
            <a:r>
              <a:rPr lang="zh-TW" altLang="en-US" dirty="0">
                <a:latin typeface="MingLiU_HKSCS" panose="02020500000000000000" pitchFamily="18" charset="-120"/>
                <a:ea typeface="MingLiU_HKSCS" panose="02020500000000000000" pitchFamily="18" charset="-120"/>
              </a:rPr>
              <a:t>麼是</a:t>
            </a:r>
            <a:r>
              <a:rPr lang="en-US" dirty="0" err="1">
                <a:latin typeface="MingLiU_HKSCS" panose="02020500000000000000" pitchFamily="18" charset="-120"/>
                <a:ea typeface="MingLiU_HKSCS" panose="02020500000000000000" pitchFamily="18" charset="-120"/>
              </a:rPr>
              <a:t>數學建模</a:t>
            </a:r>
            <a:r>
              <a:rPr lang="en-US" dirty="0">
                <a:latin typeface="MingLiU_HKSCS" panose="02020500000000000000" pitchFamily="18" charset="-120"/>
                <a:ea typeface="MingLiU_HKSCS" panose="02020500000000000000" pitchFamily="18" charset="-120"/>
              </a:rPr>
              <a:t>(</a:t>
            </a:r>
            <a:r>
              <a:rPr lang="en-US" dirty="0">
                <a:ea typeface="MingLiU_HKSCS" panose="02020500000000000000" pitchFamily="18" charset="-120"/>
              </a:rPr>
              <a:t>Mathematical Modeling</a:t>
            </a:r>
            <a:r>
              <a:rPr lang="en-US" dirty="0">
                <a:latin typeface="MingLiU_HKSCS" panose="02020500000000000000" pitchFamily="18" charset="-120"/>
                <a:ea typeface="MingLiU_HKSCS" panose="02020500000000000000" pitchFamily="18" charset="-120"/>
              </a:rPr>
              <a:t>)？</a:t>
            </a:r>
          </a:p>
          <a:p>
            <a:pPr lvl="1"/>
            <a:r>
              <a:rPr lang="en-US" dirty="0" err="1">
                <a:latin typeface="MingLiU_HKSCS" panose="02020500000000000000" pitchFamily="18" charset="-120"/>
                <a:ea typeface="MingLiU_HKSCS" panose="02020500000000000000" pitchFamily="18" charset="-120"/>
              </a:rPr>
              <a:t>以</a:t>
            </a:r>
            <a:r>
              <a:rPr lang="en-US" dirty="0">
                <a:latin typeface="MingLiU_HKSCS" panose="02020500000000000000" pitchFamily="18" charset="-120"/>
                <a:ea typeface="MingLiU_HKSCS" panose="02020500000000000000" pitchFamily="18" charset="-120"/>
              </a:rPr>
              <a:t> </a:t>
            </a:r>
            <a:r>
              <a:rPr lang="en-US" b="1" i="1" dirty="0" err="1">
                <a:latin typeface="MingLiU_HKSCS" panose="02020500000000000000" pitchFamily="18" charset="-120"/>
                <a:ea typeface="MingLiU_HKSCS" panose="02020500000000000000" pitchFamily="18" charset="-120"/>
              </a:rPr>
              <a:t>數學公式</a:t>
            </a:r>
            <a:r>
              <a:rPr lang="en-US" b="1" dirty="0">
                <a:latin typeface="MingLiU_HKSCS" panose="02020500000000000000" pitchFamily="18" charset="-120"/>
                <a:ea typeface="MingLiU_HKSCS" panose="02020500000000000000" pitchFamily="18" charset="-120"/>
              </a:rPr>
              <a:t> </a:t>
            </a:r>
            <a:r>
              <a:rPr lang="en-US" dirty="0" err="1">
                <a:latin typeface="MingLiU_HKSCS" panose="02020500000000000000" pitchFamily="18" charset="-120"/>
                <a:ea typeface="MingLiU_HKSCS" panose="02020500000000000000" pitchFamily="18" charset="-120"/>
              </a:rPr>
              <a:t>表</a:t>
            </a:r>
            <a:r>
              <a:rPr lang="zh-TW" altLang="en-US" dirty="0">
                <a:latin typeface="MingLiU_HKSCS" panose="02020500000000000000" pitchFamily="18" charset="-120"/>
                <a:ea typeface="MingLiU_HKSCS" panose="02020500000000000000" pitchFamily="18" charset="-120"/>
              </a:rPr>
              <a:t>達</a:t>
            </a:r>
            <a:r>
              <a:rPr lang="en-US" altLang="zh-TW" dirty="0">
                <a:latin typeface="MingLiU_HKSCS" panose="02020500000000000000" pitchFamily="18" charset="-120"/>
                <a:ea typeface="MingLiU_HKSCS" panose="02020500000000000000" pitchFamily="18" charset="-120"/>
              </a:rPr>
              <a:t> </a:t>
            </a:r>
            <a:r>
              <a:rPr lang="zh-TW" altLang="en-US" b="1" i="1" dirty="0">
                <a:latin typeface="MingLiU_HKSCS" panose="02020500000000000000" pitchFamily="18" charset="-120"/>
                <a:ea typeface="MingLiU_HKSCS" panose="02020500000000000000" pitchFamily="18" charset="-120"/>
              </a:rPr>
              <a:t>現實問題</a:t>
            </a:r>
            <a:endParaRPr lang="en-US" altLang="zh-TW" b="1" i="1" dirty="0">
              <a:latin typeface="MingLiU_HKSCS" panose="02020500000000000000" pitchFamily="18" charset="-120"/>
              <a:ea typeface="MingLiU_HKSCS" panose="02020500000000000000" pitchFamily="18" charset="-120"/>
            </a:endParaRPr>
          </a:p>
          <a:p>
            <a:pPr lvl="1"/>
            <a:r>
              <a:rPr lang="en-US"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a:t>
            </a:r>
            <a:r>
              <a:rPr lang="en-US" altLang="zh-TW" dirty="0">
                <a:latin typeface="MingLiU_HKSCS" panose="02020500000000000000" pitchFamily="18" charset="-120"/>
                <a:ea typeface="MingLiU_HKSCS" panose="02020500000000000000" pitchFamily="18" charset="-120"/>
              </a:rPr>
              <a:t> </a:t>
            </a:r>
            <a:r>
              <a:rPr lang="en-US" altLang="zh-TW" dirty="0">
                <a:latin typeface="+mj-lt"/>
                <a:ea typeface="MingLiU_HKSCS" panose="02020500000000000000" pitchFamily="18" charset="-120"/>
              </a:rPr>
              <a:t>F = ma </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牛頓力學</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，股價預測，新冠肺炎感染數字</a:t>
            </a:r>
            <a:endParaRPr lang="en-US" altLang="zh-TW"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建模後，可對其進行 </a:t>
            </a:r>
            <a:r>
              <a:rPr lang="zh-TW" altLang="en-US" b="1" i="1" dirty="0">
                <a:latin typeface="MingLiU_HKSCS" panose="02020500000000000000" pitchFamily="18" charset="-120"/>
                <a:ea typeface="MingLiU_HKSCS" panose="02020500000000000000" pitchFamily="18" charset="-120"/>
              </a:rPr>
              <a:t>分柝及預測</a:t>
            </a:r>
            <a:r>
              <a:rPr lang="en-US" altLang="zh-TW" b="1" i="1"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甚至 </a:t>
            </a:r>
            <a:r>
              <a:rPr lang="zh-TW" altLang="en-US" b="1" i="1" dirty="0">
                <a:latin typeface="MingLiU_HKSCS" panose="02020500000000000000" pitchFamily="18" charset="-120"/>
                <a:ea typeface="MingLiU_HKSCS" panose="02020500000000000000" pitchFamily="18" charset="-120"/>
              </a:rPr>
              <a:t>干預</a:t>
            </a:r>
            <a:endParaRPr lang="en-US" altLang="zh-TW" b="1" i="1"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甚麼是運籌學</a:t>
            </a:r>
            <a:r>
              <a:rPr lang="en-US" altLang="zh-TW" dirty="0">
                <a:latin typeface="MingLiU_HKSCS" panose="02020500000000000000" pitchFamily="18" charset="-120"/>
                <a:ea typeface="MingLiU_HKSCS" panose="02020500000000000000" pitchFamily="18" charset="-120"/>
              </a:rPr>
              <a:t>(</a:t>
            </a:r>
            <a:r>
              <a:rPr lang="en-US" altLang="zh-TW" dirty="0">
                <a:ea typeface="MingLiU_HKSCS" panose="02020500000000000000" pitchFamily="18" charset="-120"/>
              </a:rPr>
              <a:t>Operation Research</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及優化</a:t>
            </a:r>
            <a:r>
              <a:rPr lang="en-US" altLang="zh-TW" dirty="0">
                <a:latin typeface="MingLiU_HKSCS" panose="02020500000000000000" pitchFamily="18" charset="-120"/>
                <a:ea typeface="MingLiU_HKSCS" panose="02020500000000000000" pitchFamily="18" charset="-120"/>
              </a:rPr>
              <a:t>(</a:t>
            </a:r>
            <a:r>
              <a:rPr lang="en-US" altLang="zh-TW" dirty="0">
                <a:ea typeface="MingLiU_HKSCS" panose="02020500000000000000" pitchFamily="18" charset="-120"/>
              </a:rPr>
              <a:t>Optimization</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a:t>
            </a:r>
            <a:endParaRPr lang="en-US" altLang="zh-TW"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找出最佳方案，例：面對疫情，政府需於何時限制</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放寬社交距離？</a:t>
            </a:r>
            <a:endParaRPr lang="en-US"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優化問題類型：線性規劃，整數規劃，線性回歸</a:t>
            </a:r>
            <a:endParaRPr lang="en-US" altLang="zh-TW"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優化方法亦被廣泛應用於機器學習</a:t>
            </a:r>
            <a:r>
              <a:rPr lang="en-US" altLang="zh-TW" dirty="0">
                <a:latin typeface="MingLiU_HKSCS" panose="02020500000000000000" pitchFamily="18" charset="-120"/>
                <a:ea typeface="MingLiU_HKSCS" panose="02020500000000000000" pitchFamily="18" charset="-120"/>
              </a:rPr>
              <a:t>(</a:t>
            </a:r>
            <a:r>
              <a:rPr lang="en-US" altLang="zh-TW" dirty="0">
                <a:ea typeface="MingLiU_HKSCS" panose="02020500000000000000" pitchFamily="18" charset="-120"/>
              </a:rPr>
              <a:t>Machine Learning</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上</a:t>
            </a:r>
            <a:endParaRPr lang="en-US"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EEB11BC1-34E8-EB4B-8B42-F1A2C2A9BEBA}"/>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84248D64-51E0-6D4F-A6B1-7AE380B856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3B7BEFE5-1777-4343-8978-74DFF887CB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B7994F5F-9F9F-4649-ABDA-119C88151A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pSp>
        <p:nvGrpSpPr>
          <p:cNvPr id="14" name="Canvas 190">
            <a:extLst>
              <a:ext uri="{FF2B5EF4-FFF2-40B4-BE49-F238E27FC236}">
                <a16:creationId xmlns:a16="http://schemas.microsoft.com/office/drawing/2014/main" id="{FE033EE3-7240-0C4D-8988-0D10A38F5FA6}"/>
              </a:ext>
            </a:extLst>
          </p:cNvPr>
          <p:cNvGrpSpPr>
            <a:grpSpLocks noRot="1" noChangeAspect="1"/>
          </p:cNvGrpSpPr>
          <p:nvPr/>
        </p:nvGrpSpPr>
        <p:grpSpPr bwMode="auto">
          <a:xfrm>
            <a:off x="8948677" y="3477118"/>
            <a:ext cx="2359263" cy="1951174"/>
            <a:chOff x="2362" y="2760"/>
            <a:chExt cx="6572" cy="5508"/>
          </a:xfrm>
        </p:grpSpPr>
        <p:sp>
          <p:nvSpPr>
            <p:cNvPr id="15" name="AutoShape 189">
              <a:extLst>
                <a:ext uri="{FF2B5EF4-FFF2-40B4-BE49-F238E27FC236}">
                  <a16:creationId xmlns:a16="http://schemas.microsoft.com/office/drawing/2014/main" id="{2DDC576D-D832-F848-AB2F-DDE606C97C57}"/>
                </a:ext>
              </a:extLst>
            </p:cNvPr>
            <p:cNvSpPr>
              <a:spLocks noRot="1" noChangeAspect="1" noEditPoints="1" noChangeArrowheads="1" noChangeShapeType="1" noTextEdit="1"/>
            </p:cNvSpPr>
            <p:nvPr/>
          </p:nvSpPr>
          <p:spPr bwMode="auto">
            <a:xfrm>
              <a:off x="2362" y="2760"/>
              <a:ext cx="6572" cy="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cxnSp>
          <p:nvCxnSpPr>
            <p:cNvPr id="17" name="Line 173">
              <a:extLst>
                <a:ext uri="{FF2B5EF4-FFF2-40B4-BE49-F238E27FC236}">
                  <a16:creationId xmlns:a16="http://schemas.microsoft.com/office/drawing/2014/main" id="{D0DFB504-2136-DA4F-9816-C14C3428C505}"/>
                </a:ext>
              </a:extLst>
            </p:cNvPr>
            <p:cNvCxnSpPr>
              <a:cxnSpLocks noRot="1" noChangeAspect="1" noEditPoints="1" noChangeArrowheads="1" noChangeShapeType="1"/>
            </p:cNvCxnSpPr>
            <p:nvPr/>
          </p:nvCxnSpPr>
          <p:spPr bwMode="auto">
            <a:xfrm flipH="1">
              <a:off x="3369" y="4092"/>
              <a:ext cx="153" cy="1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174">
              <a:extLst>
                <a:ext uri="{FF2B5EF4-FFF2-40B4-BE49-F238E27FC236}">
                  <a16:creationId xmlns:a16="http://schemas.microsoft.com/office/drawing/2014/main" id="{5C78F2B7-5C6F-0C42-9AC3-75C2FA2931DE}"/>
                </a:ext>
              </a:extLst>
            </p:cNvPr>
            <p:cNvCxnSpPr>
              <a:cxnSpLocks noRot="1" noChangeAspect="1" noEditPoints="1" noChangeArrowheads="1" noChangeShapeType="1"/>
            </p:cNvCxnSpPr>
            <p:nvPr/>
          </p:nvCxnSpPr>
          <p:spPr bwMode="auto">
            <a:xfrm>
              <a:off x="2847" y="3900"/>
              <a:ext cx="24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175">
              <a:extLst>
                <a:ext uri="{FF2B5EF4-FFF2-40B4-BE49-F238E27FC236}">
                  <a16:creationId xmlns:a16="http://schemas.microsoft.com/office/drawing/2014/main" id="{40BC512B-7DC1-594F-BEA9-743B10312590}"/>
                </a:ext>
              </a:extLst>
            </p:cNvPr>
            <p:cNvCxnSpPr>
              <a:cxnSpLocks noRot="1" noChangeAspect="1" noEditPoints="1" noChangeArrowheads="1" noChangeShapeType="1"/>
            </p:cNvCxnSpPr>
            <p:nvPr/>
          </p:nvCxnSpPr>
          <p:spPr bwMode="auto">
            <a:xfrm>
              <a:off x="6814" y="5544"/>
              <a:ext cx="1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176">
              <a:extLst>
                <a:ext uri="{FF2B5EF4-FFF2-40B4-BE49-F238E27FC236}">
                  <a16:creationId xmlns:a16="http://schemas.microsoft.com/office/drawing/2014/main" id="{8DFFBF17-EBD4-4C44-B3F4-16EE4B7298BA}"/>
                </a:ext>
              </a:extLst>
            </p:cNvPr>
            <p:cNvCxnSpPr>
              <a:cxnSpLocks noRot="1" noChangeAspect="1" noEditPoints="1" noChangeArrowheads="1" noChangeShapeType="1"/>
            </p:cNvCxnSpPr>
            <p:nvPr/>
          </p:nvCxnSpPr>
          <p:spPr bwMode="auto">
            <a:xfrm flipH="1">
              <a:off x="3700" y="5424"/>
              <a:ext cx="71" cy="2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177">
              <a:extLst>
                <a:ext uri="{FF2B5EF4-FFF2-40B4-BE49-F238E27FC236}">
                  <a16:creationId xmlns:a16="http://schemas.microsoft.com/office/drawing/2014/main" id="{82168BEC-481C-1E4A-B414-E796C26D1496}"/>
                </a:ext>
              </a:extLst>
            </p:cNvPr>
            <p:cNvCxnSpPr>
              <a:cxnSpLocks noRot="1" noChangeAspect="1" noEditPoints="1" noChangeArrowheads="1" noChangeShapeType="1"/>
            </p:cNvCxnSpPr>
            <p:nvPr/>
          </p:nvCxnSpPr>
          <p:spPr bwMode="auto">
            <a:xfrm flipH="1">
              <a:off x="6826" y="5880"/>
              <a:ext cx="48"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178">
              <a:extLst>
                <a:ext uri="{FF2B5EF4-FFF2-40B4-BE49-F238E27FC236}">
                  <a16:creationId xmlns:a16="http://schemas.microsoft.com/office/drawing/2014/main" id="{0FF20945-B3E3-0A41-B0DC-49E52DC56DB7}"/>
                </a:ext>
              </a:extLst>
            </p:cNvPr>
            <p:cNvCxnSpPr>
              <a:cxnSpLocks noRot="1" noChangeAspect="1" noEditPoints="1" noChangeArrowheads="1" noChangeShapeType="1"/>
            </p:cNvCxnSpPr>
            <p:nvPr/>
          </p:nvCxnSpPr>
          <p:spPr bwMode="auto">
            <a:xfrm>
              <a:off x="2859" y="6024"/>
              <a:ext cx="249" cy="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179">
              <a:extLst>
                <a:ext uri="{FF2B5EF4-FFF2-40B4-BE49-F238E27FC236}">
                  <a16:creationId xmlns:a16="http://schemas.microsoft.com/office/drawing/2014/main" id="{6B340A46-2791-E246-AD5A-9714E260F7E2}"/>
                </a:ext>
              </a:extLst>
            </p:cNvPr>
            <p:cNvCxnSpPr>
              <a:cxnSpLocks noRot="1" noChangeAspect="1" noEditPoints="1" noChangeArrowheads="1" noChangeShapeType="1"/>
            </p:cNvCxnSpPr>
            <p:nvPr/>
          </p:nvCxnSpPr>
          <p:spPr bwMode="auto">
            <a:xfrm>
              <a:off x="3274" y="5544"/>
              <a:ext cx="23"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180">
              <a:extLst>
                <a:ext uri="{FF2B5EF4-FFF2-40B4-BE49-F238E27FC236}">
                  <a16:creationId xmlns:a16="http://schemas.microsoft.com/office/drawing/2014/main" id="{1E988CC0-EA31-F54D-A37C-93CC20BA3352}"/>
                </a:ext>
              </a:extLst>
            </p:cNvPr>
            <p:cNvCxnSpPr>
              <a:cxnSpLocks noRot="1" noChangeAspect="1" noEditPoints="1" noChangeArrowheads="1" noChangeShapeType="1"/>
            </p:cNvCxnSpPr>
            <p:nvPr/>
          </p:nvCxnSpPr>
          <p:spPr bwMode="auto">
            <a:xfrm flipH="1">
              <a:off x="7004" y="6696"/>
              <a:ext cx="154" cy="1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Line 181">
              <a:extLst>
                <a:ext uri="{FF2B5EF4-FFF2-40B4-BE49-F238E27FC236}">
                  <a16:creationId xmlns:a16="http://schemas.microsoft.com/office/drawing/2014/main" id="{C71D3065-4DEF-9342-9F99-11D05DAE47D4}"/>
                </a:ext>
              </a:extLst>
            </p:cNvPr>
            <p:cNvCxnSpPr>
              <a:cxnSpLocks noRot="1" noChangeAspect="1" noEditPoints="1" noChangeArrowheads="1" noChangeShapeType="1"/>
            </p:cNvCxnSpPr>
            <p:nvPr/>
          </p:nvCxnSpPr>
          <p:spPr bwMode="auto">
            <a:xfrm flipH="1" flipV="1">
              <a:off x="5855" y="6120"/>
              <a:ext cx="1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182">
              <a:extLst>
                <a:ext uri="{FF2B5EF4-FFF2-40B4-BE49-F238E27FC236}">
                  <a16:creationId xmlns:a16="http://schemas.microsoft.com/office/drawing/2014/main" id="{63DFF8F2-209F-F543-8DA6-FB083D403BFC}"/>
                </a:ext>
              </a:extLst>
            </p:cNvPr>
            <p:cNvCxnSpPr>
              <a:cxnSpLocks noRot="1" noChangeAspect="1" noEditPoints="1" noChangeArrowheads="1" noChangeShapeType="1"/>
            </p:cNvCxnSpPr>
            <p:nvPr/>
          </p:nvCxnSpPr>
          <p:spPr bwMode="auto">
            <a:xfrm flipV="1">
              <a:off x="3878" y="6108"/>
              <a:ext cx="0" cy="19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183">
              <a:extLst>
                <a:ext uri="{FF2B5EF4-FFF2-40B4-BE49-F238E27FC236}">
                  <a16:creationId xmlns:a16="http://schemas.microsoft.com/office/drawing/2014/main" id="{DEA4F5A6-CF70-114E-B0C3-D8E0D97A8E73}"/>
                </a:ext>
              </a:extLst>
            </p:cNvPr>
            <p:cNvCxnSpPr>
              <a:cxnSpLocks noRot="1" noChangeAspect="1" noEditPoints="1" noChangeArrowheads="1" noChangeShapeType="1"/>
            </p:cNvCxnSpPr>
            <p:nvPr/>
          </p:nvCxnSpPr>
          <p:spPr bwMode="auto">
            <a:xfrm flipH="1">
              <a:off x="2907" y="5604"/>
              <a:ext cx="225" cy="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 name="Line 184">
              <a:extLst>
                <a:ext uri="{FF2B5EF4-FFF2-40B4-BE49-F238E27FC236}">
                  <a16:creationId xmlns:a16="http://schemas.microsoft.com/office/drawing/2014/main" id="{BA01191C-36DF-6F41-B225-C3ED436053AA}"/>
                </a:ext>
              </a:extLst>
            </p:cNvPr>
            <p:cNvCxnSpPr>
              <a:cxnSpLocks noRot="1" noChangeAspect="1" noEditPoints="1" noChangeArrowheads="1" noChangeShapeType="1"/>
            </p:cNvCxnSpPr>
            <p:nvPr/>
          </p:nvCxnSpPr>
          <p:spPr bwMode="auto">
            <a:xfrm flipH="1">
              <a:off x="3108" y="5604"/>
              <a:ext cx="497" cy="6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Line 185">
              <a:extLst>
                <a:ext uri="{FF2B5EF4-FFF2-40B4-BE49-F238E27FC236}">
                  <a16:creationId xmlns:a16="http://schemas.microsoft.com/office/drawing/2014/main" id="{48A529D4-FF71-3248-821E-16A3B5F3C564}"/>
                </a:ext>
              </a:extLst>
            </p:cNvPr>
            <p:cNvCxnSpPr>
              <a:cxnSpLocks noRot="1" noChangeAspect="1" noEditPoints="1" noChangeArrowheads="1" noChangeShapeType="1"/>
            </p:cNvCxnSpPr>
            <p:nvPr/>
          </p:nvCxnSpPr>
          <p:spPr bwMode="auto">
            <a:xfrm flipH="1">
              <a:off x="3688" y="5580"/>
              <a:ext cx="438" cy="7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Line 186">
              <a:extLst>
                <a:ext uri="{FF2B5EF4-FFF2-40B4-BE49-F238E27FC236}">
                  <a16:creationId xmlns:a16="http://schemas.microsoft.com/office/drawing/2014/main" id="{CB175216-FA10-CF49-B3E8-A7945DF31306}"/>
                </a:ext>
              </a:extLst>
            </p:cNvPr>
            <p:cNvCxnSpPr>
              <a:cxnSpLocks noRot="1" noChangeAspect="1" noEditPoints="1" noChangeArrowheads="1" noChangeShapeType="1"/>
            </p:cNvCxnSpPr>
            <p:nvPr/>
          </p:nvCxnSpPr>
          <p:spPr bwMode="auto">
            <a:xfrm flipH="1">
              <a:off x="5547" y="5808"/>
              <a:ext cx="356"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Line 187">
              <a:extLst>
                <a:ext uri="{FF2B5EF4-FFF2-40B4-BE49-F238E27FC236}">
                  <a16:creationId xmlns:a16="http://schemas.microsoft.com/office/drawing/2014/main" id="{F803DF87-16C1-8643-879F-060D5678734F}"/>
                </a:ext>
              </a:extLst>
            </p:cNvPr>
            <p:cNvCxnSpPr>
              <a:cxnSpLocks noRot="1" noChangeAspect="1" noEditPoints="1" noChangeArrowheads="1" noChangeShapeType="1"/>
            </p:cNvCxnSpPr>
            <p:nvPr/>
          </p:nvCxnSpPr>
          <p:spPr bwMode="auto">
            <a:xfrm flipH="1">
              <a:off x="4884" y="5628"/>
              <a:ext cx="438" cy="7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188">
              <a:extLst>
                <a:ext uri="{FF2B5EF4-FFF2-40B4-BE49-F238E27FC236}">
                  <a16:creationId xmlns:a16="http://schemas.microsoft.com/office/drawing/2014/main" id="{8191D1F2-3F3B-4640-ABC8-418D4AD1A9F2}"/>
                </a:ext>
              </a:extLst>
            </p:cNvPr>
            <p:cNvCxnSpPr>
              <a:cxnSpLocks noRot="1" noChangeAspect="1" noEditPoints="1" noChangeArrowheads="1" noChangeShapeType="1"/>
            </p:cNvCxnSpPr>
            <p:nvPr/>
          </p:nvCxnSpPr>
          <p:spPr bwMode="auto">
            <a:xfrm flipH="1">
              <a:off x="4257" y="5580"/>
              <a:ext cx="438" cy="7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6" name="Object 172">
              <a:extLst>
                <a:ext uri="{FF2B5EF4-FFF2-40B4-BE49-F238E27FC236}">
                  <a16:creationId xmlns:a16="http://schemas.microsoft.com/office/drawing/2014/main" id="{A4F2D8AD-4D56-0545-B124-551F12B92A16}"/>
                </a:ext>
              </a:extLst>
            </p:cNvPr>
            <p:cNvPicPr>
              <a:picLocks noRot="1" noChangeAspect="1" noEditPoint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 y="2760"/>
              <a:ext cx="6572" cy="5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5" name="Picture 4" descr="Chart, line chart&#10;&#10;Description automatically generated">
            <a:extLst>
              <a:ext uri="{FF2B5EF4-FFF2-40B4-BE49-F238E27FC236}">
                <a16:creationId xmlns:a16="http://schemas.microsoft.com/office/drawing/2014/main" id="{46FFA24E-6E8E-E247-AAC4-2C74B64058E8}"/>
              </a:ext>
            </a:extLst>
          </p:cNvPr>
          <p:cNvPicPr>
            <a:picLocks noChangeAspect="1"/>
          </p:cNvPicPr>
          <p:nvPr/>
        </p:nvPicPr>
        <p:blipFill>
          <a:blip r:embed="rId6"/>
          <a:stretch>
            <a:fillRect/>
          </a:stretch>
        </p:blipFill>
        <p:spPr>
          <a:xfrm>
            <a:off x="4734112" y="223929"/>
            <a:ext cx="3163794" cy="2106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7" name="Picture 1" descr="page1image38684080">
            <a:extLst>
              <a:ext uri="{FF2B5EF4-FFF2-40B4-BE49-F238E27FC236}">
                <a16:creationId xmlns:a16="http://schemas.microsoft.com/office/drawing/2014/main" id="{90BFF0D0-14FC-414A-A91F-16AF8CCCFB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67" y="1118624"/>
            <a:ext cx="3283837" cy="2407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descr="A picture containing text&#10;&#10;Description automatically generated">
            <a:extLst>
              <a:ext uri="{FF2B5EF4-FFF2-40B4-BE49-F238E27FC236}">
                <a16:creationId xmlns:a16="http://schemas.microsoft.com/office/drawing/2014/main" id="{9D578A28-5007-A543-A25B-1467A65F6653}"/>
              </a:ext>
            </a:extLst>
          </p:cNvPr>
          <p:cNvPicPr>
            <a:picLocks noChangeAspect="1"/>
          </p:cNvPicPr>
          <p:nvPr/>
        </p:nvPicPr>
        <p:blipFill>
          <a:blip r:embed="rId8"/>
          <a:stretch>
            <a:fillRect/>
          </a:stretch>
        </p:blipFill>
        <p:spPr>
          <a:xfrm>
            <a:off x="7740367" y="4985713"/>
            <a:ext cx="1949212" cy="1096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03521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數學建模問題</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2639645"/>
          </a:xfrm>
          <a:effectLst/>
        </p:spPr>
        <p:txBody>
          <a:bodyPr>
            <a:normAutofit/>
          </a:bodyPr>
          <a:lstStyle/>
          <a:p>
            <a:r>
              <a:rPr lang="en-US" u="sng" dirty="0">
                <a:latin typeface="MingLiU_HKSCS" panose="02020500000000000000" pitchFamily="18" charset="-120"/>
                <a:ea typeface="MingLiU_HKSCS" panose="02020500000000000000" pitchFamily="18" charset="-120"/>
              </a:rPr>
              <a:t>目標</a:t>
            </a:r>
            <a:r>
              <a:rPr lang="zh-TW" altLang="en-US" dirty="0">
                <a:latin typeface="MingLiU_HKSCS" panose="02020500000000000000" pitchFamily="18" charset="-120"/>
                <a:ea typeface="MingLiU_HKSCS" panose="02020500000000000000" pitchFamily="18" charset="-120"/>
              </a:rPr>
              <a:t>：</a:t>
            </a:r>
            <a:r>
              <a:rPr lang="en-US" dirty="0">
                <a:latin typeface="MingLiU_HKSCS" panose="02020500000000000000" pitchFamily="18" charset="-120"/>
                <a:ea typeface="MingLiU_HKSCS" panose="02020500000000000000" pitchFamily="18" charset="-120"/>
              </a:rPr>
              <a:t>將 </a:t>
            </a:r>
            <a:r>
              <a:rPr lang="en-US" i="1" dirty="0">
                <a:latin typeface="MingLiU_HKSCS" panose="02020500000000000000" pitchFamily="18" charset="-120"/>
                <a:ea typeface="MingLiU_HKSCS" panose="02020500000000000000" pitchFamily="18" charset="-120"/>
              </a:rPr>
              <a:t>現實問</a:t>
            </a:r>
            <a:r>
              <a:rPr lang="zh-TW" altLang="en-US" i="1" dirty="0">
                <a:latin typeface="MingLiU_HKSCS" panose="02020500000000000000" pitchFamily="18" charset="-120"/>
                <a:ea typeface="MingLiU_HKSCS" panose="02020500000000000000" pitchFamily="18" charset="-120"/>
              </a:rPr>
              <a:t>題</a:t>
            </a:r>
            <a:r>
              <a:rPr lang="en-US" altLang="zh-TW" i="1"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以</a:t>
            </a:r>
            <a:r>
              <a:rPr lang="en-US" altLang="zh-TW" dirty="0">
                <a:latin typeface="MingLiU_HKSCS" panose="02020500000000000000" pitchFamily="18" charset="-120"/>
                <a:ea typeface="MingLiU_HKSCS" panose="02020500000000000000" pitchFamily="18" charset="-120"/>
              </a:rPr>
              <a:t> </a:t>
            </a:r>
            <a:r>
              <a:rPr lang="zh-TW" altLang="en-US" i="1" dirty="0">
                <a:latin typeface="MingLiU_HKSCS" panose="02020500000000000000" pitchFamily="18" charset="-120"/>
                <a:ea typeface="MingLiU_HKSCS" panose="02020500000000000000" pitchFamily="18" charset="-120"/>
              </a:rPr>
              <a:t>數學公式</a:t>
            </a:r>
            <a:r>
              <a:rPr lang="en-US" altLang="zh-TW" i="1"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呈現</a:t>
            </a:r>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例：一間工廠在設計一個圓柱形的罐頭時，有甚麼考慮因素？</a:t>
            </a:r>
            <a:endParaRPr lang="en-US" altLang="zh-TW" dirty="0">
              <a:latin typeface="MingLiU_HKSCS" panose="02020500000000000000" pitchFamily="18" charset="-120"/>
              <a:ea typeface="MingLiU_HKSCS" panose="02020500000000000000" pitchFamily="18" charset="-120"/>
            </a:endParaRPr>
          </a:p>
          <a:p>
            <a:pPr marL="0" indent="0">
              <a:buNone/>
            </a:pPr>
            <a:endParaRPr lang="en-US" altLang="zh-TW" dirty="0">
              <a:latin typeface="MingLiU_HKSCS" panose="02020500000000000000" pitchFamily="18" charset="-120"/>
              <a:ea typeface="MingLiU_HKSCS" panose="02020500000000000000" pitchFamily="18" charset="-120"/>
            </a:endParaRPr>
          </a:p>
          <a:p>
            <a:pPr marL="0" indent="0" algn="ctr">
              <a:buNone/>
            </a:pPr>
            <a:r>
              <a:rPr lang="zh-TW" altLang="en-US" sz="2000" dirty="0">
                <a:latin typeface="MingLiU_HKSCS" panose="02020500000000000000" pitchFamily="18" charset="-120"/>
                <a:ea typeface="MingLiU_HKSCS" panose="02020500000000000000" pitchFamily="18" charset="-120"/>
              </a:rPr>
              <a:t>高度</a:t>
            </a:r>
            <a:r>
              <a:rPr lang="en-US" altLang="zh-TW" sz="2000" dirty="0">
                <a:latin typeface="MingLiU_HKSCS" panose="02020500000000000000" pitchFamily="18" charset="-120"/>
                <a:ea typeface="MingLiU_HKSCS" panose="02020500000000000000" pitchFamily="18" charset="-120"/>
              </a:rPr>
              <a:t>(h)</a:t>
            </a:r>
            <a:r>
              <a:rPr lang="zh-TW" altLang="en-US" sz="2000" dirty="0">
                <a:latin typeface="MingLiU_HKSCS" panose="02020500000000000000" pitchFamily="18" charset="-120"/>
                <a:ea typeface="MingLiU_HKSCS" panose="02020500000000000000" pitchFamily="18" charset="-120"/>
              </a:rPr>
              <a:t>，半徑</a:t>
            </a:r>
            <a:r>
              <a:rPr lang="en-US" altLang="zh-TW" sz="2000" dirty="0">
                <a:latin typeface="MingLiU_HKSCS" panose="02020500000000000000" pitchFamily="18" charset="-120"/>
                <a:ea typeface="MingLiU_HKSCS" panose="02020500000000000000" pitchFamily="18" charset="-120"/>
              </a:rPr>
              <a:t>(r)</a:t>
            </a:r>
            <a:r>
              <a:rPr lang="zh-TW" altLang="en-US" sz="2000" dirty="0">
                <a:latin typeface="MingLiU_HKSCS" panose="02020500000000000000" pitchFamily="18" charset="-120"/>
                <a:ea typeface="MingLiU_HKSCS" panose="02020500000000000000" pitchFamily="18" charset="-120"/>
              </a:rPr>
              <a:t>，使用的物料</a:t>
            </a:r>
            <a:r>
              <a:rPr lang="en-US" altLang="zh-TW" sz="2000" dirty="0">
                <a:latin typeface="MingLiU_HKSCS" panose="02020500000000000000" pitchFamily="18" charset="-120"/>
                <a:ea typeface="MingLiU_HKSCS" panose="02020500000000000000" pitchFamily="18" charset="-120"/>
              </a:rPr>
              <a:t>($/m</a:t>
            </a:r>
            <a:r>
              <a:rPr lang="en-US" altLang="zh-TW" sz="2000" baseline="30000" dirty="0">
                <a:latin typeface="MingLiU_HKSCS" panose="02020500000000000000" pitchFamily="18" charset="-120"/>
                <a:ea typeface="MingLiU_HKSCS" panose="02020500000000000000" pitchFamily="18" charset="-120"/>
              </a:rPr>
              <a:t>2</a:t>
            </a:r>
            <a:r>
              <a:rPr lang="en-US" altLang="zh-TW" sz="2000" dirty="0">
                <a:latin typeface="MingLiU_HKSCS" panose="02020500000000000000" pitchFamily="18" charset="-120"/>
                <a:ea typeface="MingLiU_HKSCS" panose="02020500000000000000" pitchFamily="18" charset="-120"/>
              </a:rPr>
              <a:t>)</a:t>
            </a:r>
          </a:p>
          <a:p>
            <a:pPr marL="0" indent="0" algn="ctr">
              <a:buNone/>
            </a:pPr>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假設高度為</a:t>
            </a:r>
            <a:r>
              <a:rPr lang="en-US" altLang="zh-TW" dirty="0">
                <a:latin typeface="MingLiU_HKSCS" panose="02020500000000000000" pitchFamily="18" charset="-120"/>
                <a:ea typeface="MingLiU_HKSCS" panose="02020500000000000000" pitchFamily="18" charset="-120"/>
              </a:rPr>
              <a:t>h, </a:t>
            </a:r>
            <a:r>
              <a:rPr lang="zh-TW" altLang="en-US" dirty="0">
                <a:latin typeface="MingLiU_HKSCS" panose="02020500000000000000" pitchFamily="18" charset="-120"/>
                <a:ea typeface="MingLiU_HKSCS" panose="02020500000000000000" pitchFamily="18" charset="-120"/>
              </a:rPr>
              <a:t>半徑為</a:t>
            </a:r>
            <a:r>
              <a:rPr lang="en-US" altLang="zh-TW" dirty="0">
                <a:latin typeface="MingLiU_HKSCS" panose="02020500000000000000" pitchFamily="18" charset="-120"/>
                <a:ea typeface="MingLiU_HKSCS" panose="02020500000000000000" pitchFamily="18" charset="-120"/>
              </a:rPr>
              <a:t>r, </a:t>
            </a:r>
            <a:r>
              <a:rPr lang="zh-TW" altLang="en-US" dirty="0">
                <a:latin typeface="MingLiU_HKSCS" panose="02020500000000000000" pitchFamily="18" charset="-120"/>
                <a:ea typeface="MingLiU_HKSCS" panose="02020500000000000000" pitchFamily="18" charset="-120"/>
              </a:rPr>
              <a:t>物料成本為</a:t>
            </a:r>
            <a:r>
              <a:rPr lang="en-US" altLang="zh-TW" dirty="0">
                <a:latin typeface="MingLiU_HKSCS" panose="02020500000000000000" pitchFamily="18" charset="-120"/>
                <a:ea typeface="MingLiU_HKSCS" panose="02020500000000000000" pitchFamily="18" charset="-120"/>
              </a:rPr>
              <a:t>$10/m</a:t>
            </a:r>
            <a:r>
              <a:rPr lang="en-US" altLang="zh-TW" baseline="30000" dirty="0">
                <a:latin typeface="MingLiU_HKSCS" panose="02020500000000000000" pitchFamily="18" charset="-120"/>
                <a:ea typeface="MingLiU_HKSCS" panose="02020500000000000000" pitchFamily="18" charset="-120"/>
              </a:rPr>
              <a:t>2</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該圓柱形罐頭的總成本及容量為？</a:t>
            </a:r>
            <a:endParaRPr lang="en-US" altLang="zh-TW"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5" name="Picture 4" descr="Rectangle&#10;&#10;Description automatically generated with medium confidence">
            <a:extLst>
              <a:ext uri="{FF2B5EF4-FFF2-40B4-BE49-F238E27FC236}">
                <a16:creationId xmlns:a16="http://schemas.microsoft.com/office/drawing/2014/main" id="{40F2A59F-5549-4248-B8E9-C10DB2640BC5}"/>
              </a:ext>
            </a:extLst>
          </p:cNvPr>
          <p:cNvPicPr>
            <a:picLocks noChangeAspect="1"/>
          </p:cNvPicPr>
          <p:nvPr/>
        </p:nvPicPr>
        <p:blipFill>
          <a:blip r:embed="rId5"/>
          <a:stretch>
            <a:fillRect/>
          </a:stretch>
        </p:blipFill>
        <p:spPr>
          <a:xfrm>
            <a:off x="8396758" y="506823"/>
            <a:ext cx="3004474" cy="2639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96157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運籌學與優化問題</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007221"/>
            <a:ext cx="9966953" cy="4047892"/>
          </a:xfrm>
          <a:effectLst/>
        </p:spPr>
        <p:txBody>
          <a:bodyPr>
            <a:normAutofit/>
          </a:bodyPr>
          <a:lstStyle/>
          <a:p>
            <a:r>
              <a:rPr lang="zh-TW" altLang="en-US" dirty="0">
                <a:latin typeface="MingLiU_HKSCS" panose="02020500000000000000" pitchFamily="18" charset="-120"/>
                <a:ea typeface="MingLiU_HKSCS" panose="02020500000000000000" pitchFamily="18" charset="-120"/>
              </a:rPr>
              <a:t>運籌學</a:t>
            </a:r>
            <a:r>
              <a:rPr lang="en-US" altLang="zh-TW" dirty="0">
                <a:ea typeface="MingLiU_HKSCS" panose="02020500000000000000" pitchFamily="18" charset="-120"/>
              </a:rPr>
              <a:t>(Operation Research)</a:t>
            </a:r>
            <a:r>
              <a:rPr lang="zh-TW" altLang="en-US" dirty="0">
                <a:latin typeface="MingLiU_HKSCS" panose="02020500000000000000" pitchFamily="18" charset="-120"/>
                <a:ea typeface="MingLiU_HKSCS" panose="02020500000000000000" pitchFamily="18" charset="-120"/>
              </a:rPr>
              <a:t>於第二次世界大戰起開始發展起來，並成為當時兩陣營決勝的關鍵。</a:t>
            </a:r>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優化問題</a:t>
            </a:r>
            <a:r>
              <a:rPr lang="en-US" altLang="zh-TW" dirty="0">
                <a:ea typeface="MingLiU_HKSCS" panose="02020500000000000000" pitchFamily="18" charset="-120"/>
              </a:rPr>
              <a:t>(Optimization Problem) </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找出最佳答案。</a:t>
            </a:r>
            <a:r>
              <a:rPr lang="en-US" altLang="zh-TW" dirty="0">
                <a:latin typeface="MingLiU_HKSCS" panose="02020500000000000000" pitchFamily="18" charset="-120"/>
                <a:ea typeface="MingLiU_HKSCS" panose="02020500000000000000" pitchFamily="18" charset="-120"/>
              </a:rPr>
              <a:t> </a:t>
            </a:r>
          </a:p>
          <a:p>
            <a:r>
              <a:rPr lang="zh-TW" altLang="en-US" dirty="0"/>
              <a:t>需求無限，但資源有限，因此有需要作出「最好」的決定來盡量滿足需求。</a:t>
            </a:r>
            <a:r>
              <a:rPr lang="en-US" dirty="0"/>
              <a:t> </a:t>
            </a:r>
            <a:endParaRPr lang="en-US" altLang="zh-TW" dirty="0">
              <a:latin typeface="MingLiU_HKSCS" panose="02020500000000000000" pitchFamily="18" charset="-120"/>
              <a:ea typeface="MingLiU_HKSCS" panose="02020500000000000000" pitchFamily="18" charset="-120"/>
            </a:endParaRPr>
          </a:p>
          <a:p>
            <a:pPr marL="0" indent="0">
              <a:buNone/>
            </a:pPr>
            <a:endParaRPr lang="en-US" altLang="zh-TW" sz="1050" dirty="0">
              <a:latin typeface="MingLiU_HKSCS" panose="02020500000000000000" pitchFamily="18" charset="-120"/>
              <a:ea typeface="MingLiU_HKSCS" panose="02020500000000000000" pitchFamily="18" charset="-120"/>
            </a:endParaRPr>
          </a:p>
          <a:p>
            <a:pPr marL="0" indent="0" algn="ctr">
              <a:buNone/>
            </a:pPr>
            <a:r>
              <a:rPr lang="zh-TW" altLang="en-US" sz="2400" dirty="0">
                <a:latin typeface="MingLiU_HKSCS" panose="02020500000000000000" pitchFamily="18" charset="-120"/>
                <a:ea typeface="MingLiU_HKSCS" panose="02020500000000000000" pitchFamily="18" charset="-120"/>
              </a:rPr>
              <a:t>決策變量</a:t>
            </a:r>
            <a:r>
              <a:rPr lang="en-US" altLang="zh-TW" sz="2400" dirty="0">
                <a:ea typeface="MingLiU_HKSCS" panose="02020500000000000000" pitchFamily="18" charset="-120"/>
              </a:rPr>
              <a:t>(Decision Variable)</a:t>
            </a:r>
            <a:r>
              <a:rPr lang="zh-TW" altLang="en-US" sz="2400" dirty="0">
                <a:latin typeface="MingLiU_HKSCS" panose="02020500000000000000" pitchFamily="18" charset="-120"/>
                <a:ea typeface="MingLiU_HKSCS" panose="02020500000000000000" pitchFamily="18" charset="-120"/>
              </a:rPr>
              <a:t>，目標</a:t>
            </a:r>
            <a:r>
              <a:rPr lang="en-US" altLang="zh-TW" sz="2400" dirty="0">
                <a:ea typeface="MingLiU_HKSCS" panose="02020500000000000000" pitchFamily="18" charset="-120"/>
              </a:rPr>
              <a:t>(Objective)</a:t>
            </a:r>
            <a:r>
              <a:rPr lang="zh-TW" altLang="en-US" sz="2400" dirty="0">
                <a:latin typeface="MingLiU_HKSCS" panose="02020500000000000000" pitchFamily="18" charset="-120"/>
                <a:ea typeface="MingLiU_HKSCS" panose="02020500000000000000" pitchFamily="18" charset="-120"/>
              </a:rPr>
              <a:t>，約束</a:t>
            </a:r>
            <a:r>
              <a:rPr lang="en-US" altLang="zh-TW" sz="2400" dirty="0">
                <a:ea typeface="MingLiU_HKSCS" panose="02020500000000000000" pitchFamily="18" charset="-120"/>
              </a:rPr>
              <a:t>(Constraint)</a:t>
            </a:r>
          </a:p>
          <a:p>
            <a:pPr marL="0" indent="0" algn="ctr">
              <a:buNone/>
            </a:pPr>
            <a:endParaRPr lang="en-US" altLang="zh-TW" sz="1050" dirty="0">
              <a:latin typeface="MingLiU_HKSCS" panose="02020500000000000000" pitchFamily="18" charset="-120"/>
              <a:ea typeface="MingLiU_HKSCS" panose="02020500000000000000" pitchFamily="18" charset="-120"/>
            </a:endParaRPr>
          </a:p>
          <a:p>
            <a:pPr marL="0" indent="0">
              <a:buNone/>
            </a:pPr>
            <a:r>
              <a:rPr lang="en-US" altLang="zh-TW" b="0" dirty="0">
                <a:latin typeface="MingLiU_HKSCS" panose="02020500000000000000" pitchFamily="18" charset="-120"/>
                <a:ea typeface="MingLiU_HKSCS" panose="02020500000000000000" pitchFamily="18" charset="-120"/>
              </a:rPr>
              <a:t> </a:t>
            </a: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5" name="Picture 4" descr="A tank driving through a field&#10;&#10;Description automatically generated with low confidence">
            <a:extLst>
              <a:ext uri="{FF2B5EF4-FFF2-40B4-BE49-F238E27FC236}">
                <a16:creationId xmlns:a16="http://schemas.microsoft.com/office/drawing/2014/main" id="{4E677A4E-F86F-434E-9950-6D2C52477D12}"/>
              </a:ext>
            </a:extLst>
          </p:cNvPr>
          <p:cNvPicPr>
            <a:picLocks noChangeAspect="1"/>
          </p:cNvPicPr>
          <p:nvPr/>
        </p:nvPicPr>
        <p:blipFill>
          <a:blip r:embed="rId6"/>
          <a:stretch>
            <a:fillRect/>
          </a:stretch>
        </p:blipFill>
        <p:spPr>
          <a:xfrm>
            <a:off x="7981122" y="370179"/>
            <a:ext cx="2949675" cy="1987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927843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{ECBD3295-2820-464B-A037-6EA87193BC89}tf10001070</Template>
  <TotalTime>12769</TotalTime>
  <Words>3467</Words>
  <Application>Microsoft Macintosh PowerPoint</Application>
  <PresentationFormat>Widescreen</PresentationFormat>
  <Paragraphs>294</Paragraphs>
  <Slides>29</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Google Sans</vt:lpstr>
      <vt:lpstr>MingLiU_HKSCS</vt:lpstr>
      <vt:lpstr>Calibri</vt:lpstr>
      <vt:lpstr>Cambria Math</vt:lpstr>
      <vt:lpstr>Century Gothic</vt:lpstr>
      <vt:lpstr>Times New Roman</vt:lpstr>
      <vt:lpstr>Wingdings 2</vt:lpstr>
      <vt:lpstr>Quotable</vt:lpstr>
      <vt:lpstr>Equation.3</vt:lpstr>
      <vt:lpstr>COSMO 2024 學生講座</vt:lpstr>
      <vt:lpstr>學生講座</vt:lpstr>
      <vt:lpstr>上午講座</vt:lpstr>
      <vt:lpstr>校際建模與優化競賽  Competition On System Modeling &amp; Optimization (COSMO)</vt:lpstr>
      <vt:lpstr>競賽形式</vt:lpstr>
      <vt:lpstr>香港中文大學系統工程及工程管理學系(SEEM)</vt:lpstr>
      <vt:lpstr>數學建模簡介</vt:lpstr>
      <vt:lpstr>數學建模問題</vt:lpstr>
      <vt:lpstr>運籌學與優化問題</vt:lpstr>
      <vt:lpstr>運籌學與優化問題</vt:lpstr>
      <vt:lpstr>線性規劃 (Linear Programming, LP)</vt:lpstr>
      <vt:lpstr>線性規劃 (Linear Programming, LP)</vt:lpstr>
      <vt:lpstr>線性規劃 (Linear Programming, LP)</vt:lpstr>
      <vt:lpstr>線性規劃 (Linear Programming, LP)</vt:lpstr>
      <vt:lpstr>線性規劃 (Linear Programming, LP)</vt:lpstr>
      <vt:lpstr>線性規劃 (Linear Programming, LP)</vt:lpstr>
      <vt:lpstr>非線性規劃 (Nonlinear Programming, NLP)</vt:lpstr>
      <vt:lpstr>整數規劃 (Integer Programming, IP)</vt:lpstr>
      <vt:lpstr>整數規劃 (Integer Programming, IP)</vt:lpstr>
      <vt:lpstr>整數規劃 (Integer Programming, IP)</vt:lpstr>
      <vt:lpstr>整數規劃 (Integer Programming, IP)</vt:lpstr>
      <vt:lpstr>線性迴歸 (Linear Regression)</vt:lpstr>
      <vt:lpstr>線性迴歸 (Linear Regression)</vt:lpstr>
      <vt:lpstr>線性迴歸 (Linear Regression)</vt:lpstr>
      <vt:lpstr>線性迴歸 (Linear Regression)</vt:lpstr>
      <vt:lpstr>線性迴歸 (Linear Regression)</vt:lpstr>
      <vt:lpstr>線性迴歸 (Linear Regression)</vt:lpstr>
      <vt:lpstr>總結</vt:lpstr>
      <vt:lpstr>Microsoft Excel Solver 和 Analysis ToolPak 安裝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Hoi To Wai (SYEEM)</dc:creator>
  <cp:lastModifiedBy>Xixin Wu (SYEEM)</cp:lastModifiedBy>
  <cp:revision>294</cp:revision>
  <dcterms:created xsi:type="dcterms:W3CDTF">2022-07-16T03:51:26Z</dcterms:created>
  <dcterms:modified xsi:type="dcterms:W3CDTF">2024-06-23T14:34:36Z</dcterms:modified>
</cp:coreProperties>
</file>