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5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0" r:id="rId3"/>
    <p:sldId id="257" r:id="rId4"/>
    <p:sldId id="312" r:id="rId5"/>
    <p:sldId id="294" r:id="rId6"/>
    <p:sldId id="283" r:id="rId7"/>
    <p:sldId id="282" r:id="rId8"/>
    <p:sldId id="271" r:id="rId9"/>
    <p:sldId id="281" r:id="rId10"/>
    <p:sldId id="285" r:id="rId11"/>
    <p:sldId id="286" r:id="rId12"/>
    <p:sldId id="304" r:id="rId13"/>
    <p:sldId id="287" r:id="rId14"/>
    <p:sldId id="307" r:id="rId15"/>
    <p:sldId id="288" r:id="rId16"/>
    <p:sldId id="289" r:id="rId17"/>
    <p:sldId id="311" r:id="rId18"/>
    <p:sldId id="298" r:id="rId19"/>
    <p:sldId id="295" r:id="rId20"/>
    <p:sldId id="296" r:id="rId21"/>
    <p:sldId id="305" r:id="rId22"/>
    <p:sldId id="306" r:id="rId23"/>
    <p:sldId id="290" r:id="rId24"/>
    <p:sldId id="291" r:id="rId25"/>
    <p:sldId id="292" r:id="rId26"/>
    <p:sldId id="293" r:id="rId27"/>
    <p:sldId id="299" r:id="rId28"/>
    <p:sldId id="300" r:id="rId29"/>
    <p:sldId id="303" r:id="rId30"/>
    <p:sldId id="309" r:id="rId31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F4A879A-B0BE-0815-5A68-0B124BB395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CA0A5F-E51A-6653-6C97-3F94F417A0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1CA8A-AF76-4033-A694-EA39F8EF6481}" type="datetimeFigureOut">
              <a:rPr lang="en-HK" smtClean="0"/>
              <a:t>28/6/2023</a:t>
            </a:fld>
            <a:endParaRPr lang="en-H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6DD85E-4F9D-F8BA-72DF-D064A8D8B2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3EE896-FA5F-5085-9C3B-C1A5EAC359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12CF5-FEB2-44B9-B753-6D2252B52F4B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509805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A56FE-3037-4DA7-BB55-A0B62E41B81B}" type="datetimeFigureOut">
              <a:rPr lang="en-HK" smtClean="0"/>
              <a:t>28/6/2023</a:t>
            </a:fld>
            <a:endParaRPr lang="en-H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08476-36DF-49A7-9D4E-52CF9CE2B5D7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768966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Wednesday, June 28,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3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Wednesday, June 28, 2023</a:t>
            </a:fld>
            <a:endParaRPr lang="en-US" cap="al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65000462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Wednesday, June 28, 2023</a:t>
            </a:fld>
            <a:endParaRPr lang="en-US" cap="al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95995722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Wednesday, June 28, 2023</a:t>
            </a:fld>
            <a:endParaRPr lang="en-US" cap="al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12591017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Wednesday, June 28,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10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Wednesday, June 28,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43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Wednesday, June 28,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001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Wednesday, June 28,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5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Wednesday, June 28,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05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Wednesday, June 28,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87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Wednesday, June 28,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5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Wednesday, June 28,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07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Wednesday, June 28,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61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AE0C963C-C1DB-4AFD-9DDC-0691666BF49B}" type="datetime2">
              <a:rPr lang="en-US" smtClean="0"/>
              <a:pPr/>
              <a:t>Wednesday, June 28, 2023</a:t>
            </a:fld>
            <a:endParaRPr lang="en-US" cap="al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30545435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Wednesday, June 28, 2023</a:t>
            </a:fld>
            <a:endParaRPr lang="en-US" cap="al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3973267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5.png"/><Relationship Id="rId7" Type="http://schemas.openxmlformats.org/officeDocument/2006/relationships/image" Target="../media/image4.jpe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www.wolframalpha.com/input?i=max%280%2C+x%29" TargetMode="External"/><Relationship Id="rId4" Type="http://schemas.openxmlformats.org/officeDocument/2006/relationships/image" Target="../media/image2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9.png"/><Relationship Id="rId7" Type="http://schemas.openxmlformats.org/officeDocument/2006/relationships/image" Target="../media/image4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www.wolframalpha.com/input?i=min%280%2C+x%29" TargetMode="Externa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../media/image35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.cuhk.edu.hk/" TargetMode="External"/><Relationship Id="rId2" Type="http://schemas.openxmlformats.org/officeDocument/2006/relationships/hyperlink" Target="https://cosmo.se.cuhk.edu.hk/cosmo202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hyperlink" Target="https://support.microsoft.com/en-us/office/load-the-solver-add-in-in-excel-612926fc-d53b-46b4-872c-e24772f078ca#OfficeVersion=Window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39FED1-2186-3ED9-7823-AE127D34E8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30897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9" name="Freeform 6">
            <a:extLst>
              <a:ext uri="{FF2B5EF4-FFF2-40B4-BE49-F238E27FC236}">
                <a16:creationId xmlns:a16="http://schemas.microsoft.com/office/drawing/2014/main" id="{9D1A3D83-39F0-4366-BB12-3C5732003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06897" y="29356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9DE541-F25F-8546-8CAB-62EC7EE2C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3467" y="3251199"/>
            <a:ext cx="5706533" cy="1261823"/>
          </a:xfrm>
        </p:spPr>
        <p:txBody>
          <a:bodyPr>
            <a:normAutofit/>
          </a:bodyPr>
          <a:lstStyle/>
          <a:p>
            <a:r>
              <a:rPr lang="en-US" sz="4000" dirty="0"/>
              <a:t>COSMO 2023 </a:t>
            </a:r>
            <a:r>
              <a:rPr lang="en-US" sz="4000" dirty="0">
                <a:latin typeface="MingLiU_HKSCS" panose="02020500000000000000" pitchFamily="18" charset="-120"/>
                <a:ea typeface="MingLiU_HKSCS" panose="02020500000000000000" pitchFamily="18" charset="-120"/>
              </a:rPr>
              <a:t>學</a:t>
            </a:r>
            <a:r>
              <a:rPr lang="zh-TW" altLang="en-US" sz="4000" dirty="0">
                <a:latin typeface="MingLiU_HKSCS" panose="02020500000000000000" pitchFamily="18" charset="-120"/>
                <a:ea typeface="MingLiU_HKSCS" panose="02020500000000000000" pitchFamily="18" charset="-120"/>
              </a:rPr>
              <a:t>生講座</a:t>
            </a:r>
            <a:endParaRPr lang="en-US" sz="4000" dirty="0">
              <a:latin typeface="MingLiU_HKSCS" panose="02020500000000000000" pitchFamily="18" charset="-120"/>
              <a:ea typeface="MingLiU_HKSCS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1BE764-CB84-9842-B4AD-FDAA99EF5F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3467" y="5023945"/>
            <a:ext cx="5706534" cy="589456"/>
          </a:xfrm>
        </p:spPr>
        <p:txBody>
          <a:bodyPr>
            <a:normAutofit/>
          </a:bodyPr>
          <a:lstStyle/>
          <a:p>
            <a:r>
              <a:rPr lang="en-US" sz="2400" err="1">
                <a:latin typeface="MingLiU_HKSCS" panose="02020500000000000000" pitchFamily="18" charset="-120"/>
                <a:ea typeface="MingLiU_HKSCS" panose="02020500000000000000" pitchFamily="18" charset="-120"/>
              </a:rPr>
              <a:t>香</a:t>
            </a:r>
            <a:r>
              <a:rPr lang="zh-TW" altLang="en-US" sz="2400">
                <a:latin typeface="MingLiU_HKSCS" panose="02020500000000000000" pitchFamily="18" charset="-120"/>
                <a:ea typeface="MingLiU_HKSCS" panose="02020500000000000000" pitchFamily="18" charset="-120"/>
              </a:rPr>
              <a:t>港中文大學系統工程及工程管理學系</a:t>
            </a:r>
            <a:endParaRPr lang="en-US" altLang="zh-TW" sz="2400">
              <a:latin typeface="MingLiU_HKSCS" panose="02020500000000000000" pitchFamily="18" charset="-120"/>
              <a:ea typeface="MingLiU_HKSCS" panose="02020500000000000000" pitchFamily="18" charset="-12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DE444EB-2885-134B-B5B0-34D04BB10AF5}"/>
              </a:ext>
            </a:extLst>
          </p:cNvPr>
          <p:cNvGrpSpPr/>
          <p:nvPr/>
        </p:nvGrpSpPr>
        <p:grpSpPr>
          <a:xfrm>
            <a:off x="3446025" y="6257891"/>
            <a:ext cx="5299948" cy="577665"/>
            <a:chOff x="2004494" y="6028954"/>
            <a:chExt cx="7160133" cy="780415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A12B57F-D946-A940-AF5E-7E350C6AA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627" y="6112666"/>
              <a:ext cx="635000" cy="685800"/>
            </a:xfrm>
            <a:prstGeom prst="rect">
              <a:avLst/>
            </a:prstGeom>
            <a:noFill/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7CE8CD7D-C123-1549-8D10-72D2263AC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8167" y="6028954"/>
              <a:ext cx="990600" cy="7804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4227E2BD-7BB2-AB44-9CDF-7D3F8A583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4494" y="6210138"/>
              <a:ext cx="1219200" cy="49085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529527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E0D4A3-ECB8-4689-ABDB-9CE848CE8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BD35A-9FCB-1CB4-C94B-E299E0330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 anchor="ctr">
            <a:normAutofit/>
          </a:bodyPr>
          <a:lstStyle/>
          <a:p>
            <a:r>
              <a:rPr lang="en-US" altLang="zh-TW" sz="3600" dirty="0">
                <a:solidFill>
                  <a:schemeClr val="tx1"/>
                </a:solidFill>
                <a:ea typeface="MingLiU_HKSCS" panose="02020500000000000000" pitchFamily="18" charset="-120"/>
              </a:rPr>
              <a:t>Microsoft Excel Solver </a:t>
            </a:r>
            <a:r>
              <a:rPr lang="zh-TW" altLang="en-US" sz="3600" dirty="0">
                <a:solidFill>
                  <a:schemeClr val="tx1"/>
                </a:solidFill>
                <a:ea typeface="MingLiU_HKSCS" panose="02020500000000000000" pitchFamily="18" charset="-120"/>
              </a:rPr>
              <a:t>基本操作簡介</a:t>
            </a:r>
            <a:endParaRPr lang="en-HK" sz="3600" dirty="0">
              <a:solidFill>
                <a:schemeClr val="tx1"/>
              </a:solidFill>
              <a:ea typeface="MingLiU_HKSCS" panose="02020500000000000000" pitchFamily="18" charset="-12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854772B-9C8F-4037-89E0-3A45208AB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1576408"/>
            <a:ext cx="10917814" cy="4638125"/>
          </a:xfrm>
          <a:custGeom>
            <a:avLst/>
            <a:gdLst>
              <a:gd name="connsiteX0" fmla="*/ 5441025 w 10917814"/>
              <a:gd name="connsiteY0" fmla="*/ 0 h 4638125"/>
              <a:gd name="connsiteX1" fmla="*/ 5453725 w 10917814"/>
              <a:gd name="connsiteY1" fmla="*/ 0 h 4638125"/>
              <a:gd name="connsiteX2" fmla="*/ 5464308 w 10917814"/>
              <a:gd name="connsiteY2" fmla="*/ 0 h 4638125"/>
              <a:gd name="connsiteX3" fmla="*/ 5477009 w 10917814"/>
              <a:gd name="connsiteY3" fmla="*/ 4762 h 4638125"/>
              <a:gd name="connsiteX4" fmla="*/ 5489708 w 10917814"/>
              <a:gd name="connsiteY4" fmla="*/ 9525 h 4638125"/>
              <a:gd name="connsiteX5" fmla="*/ 5498175 w 10917814"/>
              <a:gd name="connsiteY5" fmla="*/ 12700 h 4638125"/>
              <a:gd name="connsiteX6" fmla="*/ 5865801 w 10917814"/>
              <a:gd name="connsiteY6" fmla="*/ 288419 h 4638125"/>
              <a:gd name="connsiteX7" fmla="*/ 10765009 w 10917814"/>
              <a:gd name="connsiteY7" fmla="*/ 288419 h 4638125"/>
              <a:gd name="connsiteX8" fmla="*/ 10917814 w 10917814"/>
              <a:gd name="connsiteY8" fmla="*/ 441224 h 4638125"/>
              <a:gd name="connsiteX9" fmla="*/ 10917814 w 10917814"/>
              <a:gd name="connsiteY9" fmla="*/ 4485320 h 4638125"/>
              <a:gd name="connsiteX10" fmla="*/ 10765009 w 10917814"/>
              <a:gd name="connsiteY10" fmla="*/ 4638125 h 4638125"/>
              <a:gd name="connsiteX11" fmla="*/ 152805 w 10917814"/>
              <a:gd name="connsiteY11" fmla="*/ 4638125 h 4638125"/>
              <a:gd name="connsiteX12" fmla="*/ 0 w 10917814"/>
              <a:gd name="connsiteY12" fmla="*/ 4485320 h 4638125"/>
              <a:gd name="connsiteX13" fmla="*/ 0 w 10917814"/>
              <a:gd name="connsiteY13" fmla="*/ 441224 h 4638125"/>
              <a:gd name="connsiteX14" fmla="*/ 152805 w 10917814"/>
              <a:gd name="connsiteY14" fmla="*/ 288419 h 4638125"/>
              <a:gd name="connsiteX15" fmla="*/ 5041650 w 10917814"/>
              <a:gd name="connsiteY15" fmla="*/ 288419 h 4638125"/>
              <a:gd name="connsiteX16" fmla="*/ 5409275 w 10917814"/>
              <a:gd name="connsiteY16" fmla="*/ 12700 h 4638125"/>
              <a:gd name="connsiteX17" fmla="*/ 5417742 w 10917814"/>
              <a:gd name="connsiteY17" fmla="*/ 9525 h 4638125"/>
              <a:gd name="connsiteX18" fmla="*/ 5430442 w 10917814"/>
              <a:gd name="connsiteY18" fmla="*/ 4762 h 46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917814" h="4638125">
                <a:moveTo>
                  <a:pt x="5441025" y="0"/>
                </a:moveTo>
                <a:lnTo>
                  <a:pt x="5453725" y="0"/>
                </a:lnTo>
                <a:lnTo>
                  <a:pt x="5464308" y="0"/>
                </a:lnTo>
                <a:lnTo>
                  <a:pt x="5477009" y="4762"/>
                </a:lnTo>
                <a:lnTo>
                  <a:pt x="5489708" y="9525"/>
                </a:lnTo>
                <a:lnTo>
                  <a:pt x="5498175" y="12700"/>
                </a:lnTo>
                <a:lnTo>
                  <a:pt x="5865801" y="288419"/>
                </a:lnTo>
                <a:lnTo>
                  <a:pt x="10765009" y="288419"/>
                </a:lnTo>
                <a:cubicBezTo>
                  <a:pt x="10849401" y="288419"/>
                  <a:pt x="10917814" y="356832"/>
                  <a:pt x="10917814" y="441224"/>
                </a:cubicBezTo>
                <a:lnTo>
                  <a:pt x="10917814" y="4485320"/>
                </a:lnTo>
                <a:cubicBezTo>
                  <a:pt x="10917814" y="4569712"/>
                  <a:pt x="10849401" y="4638125"/>
                  <a:pt x="10765009" y="4638125"/>
                </a:cubicBezTo>
                <a:lnTo>
                  <a:pt x="152805" y="4638125"/>
                </a:lnTo>
                <a:cubicBezTo>
                  <a:pt x="68413" y="4638125"/>
                  <a:pt x="0" y="4569712"/>
                  <a:pt x="0" y="4485320"/>
                </a:cubicBezTo>
                <a:lnTo>
                  <a:pt x="0" y="441224"/>
                </a:lnTo>
                <a:cubicBezTo>
                  <a:pt x="0" y="356832"/>
                  <a:pt x="68413" y="288419"/>
                  <a:pt x="152805" y="288419"/>
                </a:cubicBezTo>
                <a:lnTo>
                  <a:pt x="5041650" y="288419"/>
                </a:lnTo>
                <a:lnTo>
                  <a:pt x="5409275" y="12700"/>
                </a:lnTo>
                <a:lnTo>
                  <a:pt x="5417742" y="9525"/>
                </a:lnTo>
                <a:lnTo>
                  <a:pt x="5430442" y="4762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Content Placeholder 6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90C80821-BCD8-0879-28E3-128D504368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143" r="63351" b="51085"/>
          <a:stretch/>
        </p:blipFill>
        <p:spPr>
          <a:xfrm>
            <a:off x="3769289" y="2522955"/>
            <a:ext cx="4653422" cy="3632272"/>
          </a:xfrm>
          <a:effectLst/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DB73AB3-723D-CC6A-2DAB-C9A7D097BAC6}"/>
              </a:ext>
            </a:extLst>
          </p:cNvPr>
          <p:cNvSpPr txBox="1">
            <a:spLocks/>
          </p:cNvSpPr>
          <p:nvPr/>
        </p:nvSpPr>
        <p:spPr>
          <a:xfrm>
            <a:off x="750528" y="1987378"/>
            <a:ext cx="10631469" cy="3891453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按需要選擇</a:t>
            </a:r>
            <a:r>
              <a:rPr lang="zh-TW" sz="18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“Max” </a:t>
            </a:r>
            <a:r>
              <a:rPr lang="zh-TW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或</a:t>
            </a:r>
            <a:r>
              <a:rPr lang="en-HK" altLang="zh-TW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”Min”</a:t>
            </a:r>
            <a:r>
              <a:rPr lang="zh-TW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，在</a:t>
            </a:r>
            <a:r>
              <a:rPr lang="zh-TW" sz="18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“By Changing Variable Cells” </a:t>
            </a:r>
            <a:r>
              <a:rPr lang="zh-TW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選定變數格</a:t>
            </a:r>
            <a:r>
              <a:rPr lang="zh-TW" altLang="en-US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。</a:t>
            </a:r>
            <a:endParaRPr lang="en-US" dirty="0">
              <a:latin typeface="MingLiU_HKSCS" panose="02020500000000000000" pitchFamily="18" charset="-120"/>
              <a:ea typeface="MingLiU_HKSCS" panose="02020500000000000000" pitchFamily="18" charset="-12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20CA787-1CBC-0C2B-71F4-29A4AD3596FD}"/>
              </a:ext>
            </a:extLst>
          </p:cNvPr>
          <p:cNvGrpSpPr/>
          <p:nvPr/>
        </p:nvGrpSpPr>
        <p:grpSpPr>
          <a:xfrm>
            <a:off x="3446025" y="6257891"/>
            <a:ext cx="5299948" cy="577665"/>
            <a:chOff x="2004494" y="6028954"/>
            <a:chExt cx="7160133" cy="78041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28658E1-B388-5475-9BD6-5D1E35444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627" y="6112666"/>
              <a:ext cx="635000" cy="685800"/>
            </a:xfrm>
            <a:prstGeom prst="rect">
              <a:avLst/>
            </a:prstGeom>
            <a:noFill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BC6DA87-A72C-5046-749E-9624F96A6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8167" y="6028954"/>
              <a:ext cx="990600" cy="7804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DB5A90D-41AE-CD73-DDB6-4D1A6CF45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4494" y="6210138"/>
              <a:ext cx="1219200" cy="49085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68413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E0D4A3-ECB8-4689-ABDB-9CE848CE8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C769F1-1357-314C-DDA5-9A5C75BA7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 anchor="ctr">
            <a:normAutofit/>
          </a:bodyPr>
          <a:lstStyle/>
          <a:p>
            <a:r>
              <a:rPr lang="en-US" altLang="zh-TW" sz="3600" dirty="0">
                <a:solidFill>
                  <a:schemeClr val="tx1"/>
                </a:solidFill>
                <a:ea typeface="MingLiU_HKSCS" panose="02020500000000000000" pitchFamily="18" charset="-120"/>
              </a:rPr>
              <a:t>Microsoft Excel Solver </a:t>
            </a:r>
            <a:r>
              <a:rPr lang="zh-TW" altLang="en-US" sz="3600" dirty="0">
                <a:solidFill>
                  <a:schemeClr val="tx1"/>
                </a:solidFill>
                <a:ea typeface="MingLiU_HKSCS" panose="02020500000000000000" pitchFamily="18" charset="-120"/>
              </a:rPr>
              <a:t>基本操作簡介</a:t>
            </a:r>
            <a:endParaRPr lang="en-HK" sz="3600" dirty="0">
              <a:solidFill>
                <a:schemeClr val="tx1"/>
              </a:solidFill>
              <a:ea typeface="MingLiU_HKSCS" panose="02020500000000000000" pitchFamily="18" charset="-12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854772B-9C8F-4037-89E0-3A45208AB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1576408"/>
            <a:ext cx="10917814" cy="4638125"/>
          </a:xfrm>
          <a:custGeom>
            <a:avLst/>
            <a:gdLst>
              <a:gd name="connsiteX0" fmla="*/ 5441025 w 10917814"/>
              <a:gd name="connsiteY0" fmla="*/ 0 h 4638125"/>
              <a:gd name="connsiteX1" fmla="*/ 5453725 w 10917814"/>
              <a:gd name="connsiteY1" fmla="*/ 0 h 4638125"/>
              <a:gd name="connsiteX2" fmla="*/ 5464308 w 10917814"/>
              <a:gd name="connsiteY2" fmla="*/ 0 h 4638125"/>
              <a:gd name="connsiteX3" fmla="*/ 5477009 w 10917814"/>
              <a:gd name="connsiteY3" fmla="*/ 4762 h 4638125"/>
              <a:gd name="connsiteX4" fmla="*/ 5489708 w 10917814"/>
              <a:gd name="connsiteY4" fmla="*/ 9525 h 4638125"/>
              <a:gd name="connsiteX5" fmla="*/ 5498175 w 10917814"/>
              <a:gd name="connsiteY5" fmla="*/ 12700 h 4638125"/>
              <a:gd name="connsiteX6" fmla="*/ 5865801 w 10917814"/>
              <a:gd name="connsiteY6" fmla="*/ 288419 h 4638125"/>
              <a:gd name="connsiteX7" fmla="*/ 10765009 w 10917814"/>
              <a:gd name="connsiteY7" fmla="*/ 288419 h 4638125"/>
              <a:gd name="connsiteX8" fmla="*/ 10917814 w 10917814"/>
              <a:gd name="connsiteY8" fmla="*/ 441224 h 4638125"/>
              <a:gd name="connsiteX9" fmla="*/ 10917814 w 10917814"/>
              <a:gd name="connsiteY9" fmla="*/ 4485320 h 4638125"/>
              <a:gd name="connsiteX10" fmla="*/ 10765009 w 10917814"/>
              <a:gd name="connsiteY10" fmla="*/ 4638125 h 4638125"/>
              <a:gd name="connsiteX11" fmla="*/ 152805 w 10917814"/>
              <a:gd name="connsiteY11" fmla="*/ 4638125 h 4638125"/>
              <a:gd name="connsiteX12" fmla="*/ 0 w 10917814"/>
              <a:gd name="connsiteY12" fmla="*/ 4485320 h 4638125"/>
              <a:gd name="connsiteX13" fmla="*/ 0 w 10917814"/>
              <a:gd name="connsiteY13" fmla="*/ 441224 h 4638125"/>
              <a:gd name="connsiteX14" fmla="*/ 152805 w 10917814"/>
              <a:gd name="connsiteY14" fmla="*/ 288419 h 4638125"/>
              <a:gd name="connsiteX15" fmla="*/ 5041650 w 10917814"/>
              <a:gd name="connsiteY15" fmla="*/ 288419 h 4638125"/>
              <a:gd name="connsiteX16" fmla="*/ 5409275 w 10917814"/>
              <a:gd name="connsiteY16" fmla="*/ 12700 h 4638125"/>
              <a:gd name="connsiteX17" fmla="*/ 5417742 w 10917814"/>
              <a:gd name="connsiteY17" fmla="*/ 9525 h 4638125"/>
              <a:gd name="connsiteX18" fmla="*/ 5430442 w 10917814"/>
              <a:gd name="connsiteY18" fmla="*/ 4762 h 46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917814" h="4638125">
                <a:moveTo>
                  <a:pt x="5441025" y="0"/>
                </a:moveTo>
                <a:lnTo>
                  <a:pt x="5453725" y="0"/>
                </a:lnTo>
                <a:lnTo>
                  <a:pt x="5464308" y="0"/>
                </a:lnTo>
                <a:lnTo>
                  <a:pt x="5477009" y="4762"/>
                </a:lnTo>
                <a:lnTo>
                  <a:pt x="5489708" y="9525"/>
                </a:lnTo>
                <a:lnTo>
                  <a:pt x="5498175" y="12700"/>
                </a:lnTo>
                <a:lnTo>
                  <a:pt x="5865801" y="288419"/>
                </a:lnTo>
                <a:lnTo>
                  <a:pt x="10765009" y="288419"/>
                </a:lnTo>
                <a:cubicBezTo>
                  <a:pt x="10849401" y="288419"/>
                  <a:pt x="10917814" y="356832"/>
                  <a:pt x="10917814" y="441224"/>
                </a:cubicBezTo>
                <a:lnTo>
                  <a:pt x="10917814" y="4485320"/>
                </a:lnTo>
                <a:cubicBezTo>
                  <a:pt x="10917814" y="4569712"/>
                  <a:pt x="10849401" y="4638125"/>
                  <a:pt x="10765009" y="4638125"/>
                </a:cubicBezTo>
                <a:lnTo>
                  <a:pt x="152805" y="4638125"/>
                </a:lnTo>
                <a:cubicBezTo>
                  <a:pt x="68413" y="4638125"/>
                  <a:pt x="0" y="4569712"/>
                  <a:pt x="0" y="4485320"/>
                </a:cubicBezTo>
                <a:lnTo>
                  <a:pt x="0" y="441224"/>
                </a:lnTo>
                <a:cubicBezTo>
                  <a:pt x="0" y="356832"/>
                  <a:pt x="68413" y="288419"/>
                  <a:pt x="152805" y="288419"/>
                </a:cubicBezTo>
                <a:lnTo>
                  <a:pt x="5041650" y="288419"/>
                </a:lnTo>
                <a:lnTo>
                  <a:pt x="5409275" y="12700"/>
                </a:lnTo>
                <a:lnTo>
                  <a:pt x="5417742" y="9525"/>
                </a:lnTo>
                <a:lnTo>
                  <a:pt x="5430442" y="4762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92E4A20D-7A5E-EE1A-A757-343B523F63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42" t="33173" r="69046" b="17039"/>
          <a:stretch/>
        </p:blipFill>
        <p:spPr>
          <a:xfrm>
            <a:off x="6093285" y="1262892"/>
            <a:ext cx="4543244" cy="4823193"/>
          </a:xfrm>
          <a:effectLst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73F4D76-0AA8-9705-0E20-B03487578FFF}"/>
              </a:ext>
            </a:extLst>
          </p:cNvPr>
          <p:cNvSpPr txBox="1">
            <a:spLocks/>
          </p:cNvSpPr>
          <p:nvPr/>
        </p:nvSpPr>
        <p:spPr>
          <a:xfrm>
            <a:off x="750529" y="1987378"/>
            <a:ext cx="4822136" cy="3891453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在</a:t>
            </a:r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Solver</a:t>
            </a:r>
            <a:r>
              <a:rPr lang="zh-TW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上按</a:t>
            </a:r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“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Add</a:t>
            </a:r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” </a:t>
            </a:r>
            <a:r>
              <a:rPr lang="zh-TW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加入</a:t>
            </a:r>
            <a:r>
              <a:rPr lang="zh-TW" altLang="en-US" dirty="0"/>
              <a:t>約束</a:t>
            </a:r>
            <a:r>
              <a:rPr lang="zh-TW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。</a:t>
            </a:r>
            <a:endParaRPr lang="en-HK" altLang="zh-TW" sz="18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endParaRPr lang="en-HK" altLang="zh-TW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r>
              <a:rPr lang="zh-TW" alt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之後會彈出一個新視窗。</a:t>
            </a:r>
            <a:endParaRPr lang="en-US" dirty="0">
              <a:latin typeface="MingLiU_HKSCS" panose="02020500000000000000" pitchFamily="18" charset="-120"/>
              <a:ea typeface="MingLiU_HKSCS" panose="02020500000000000000" pitchFamily="18" charset="-12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B681EBF-D7F0-A72C-69D7-42BB146219A1}"/>
              </a:ext>
            </a:extLst>
          </p:cNvPr>
          <p:cNvSpPr/>
          <p:nvPr/>
        </p:nvSpPr>
        <p:spPr>
          <a:xfrm>
            <a:off x="9154078" y="2823120"/>
            <a:ext cx="1407663" cy="3418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68EC5C-73F0-88B1-854D-7422559BD41C}"/>
              </a:ext>
            </a:extLst>
          </p:cNvPr>
          <p:cNvGrpSpPr/>
          <p:nvPr/>
        </p:nvGrpSpPr>
        <p:grpSpPr>
          <a:xfrm>
            <a:off x="3446025" y="6257891"/>
            <a:ext cx="5299948" cy="577665"/>
            <a:chOff x="2004494" y="6028954"/>
            <a:chExt cx="7160133" cy="78041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3E38F7C-1B3B-C583-32A8-88953CC8F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627" y="6112666"/>
              <a:ext cx="635000" cy="685800"/>
            </a:xfrm>
            <a:prstGeom prst="rect">
              <a:avLst/>
            </a:prstGeom>
            <a:noFill/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0CC2F2E-F431-2698-0DD2-E0CCA6621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8167" y="6028954"/>
              <a:ext cx="990600" cy="7804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12ABF5B-661C-2E69-35FE-1D65DE430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4494" y="6210138"/>
              <a:ext cx="1219200" cy="49085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861298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E0D4A3-ECB8-4689-ABDB-9CE848CE8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854772B-9C8F-4037-89E0-3A45208AB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1576408"/>
            <a:ext cx="10917814" cy="4638125"/>
          </a:xfrm>
          <a:custGeom>
            <a:avLst/>
            <a:gdLst>
              <a:gd name="connsiteX0" fmla="*/ 5441025 w 10917814"/>
              <a:gd name="connsiteY0" fmla="*/ 0 h 4638125"/>
              <a:gd name="connsiteX1" fmla="*/ 5453725 w 10917814"/>
              <a:gd name="connsiteY1" fmla="*/ 0 h 4638125"/>
              <a:gd name="connsiteX2" fmla="*/ 5464308 w 10917814"/>
              <a:gd name="connsiteY2" fmla="*/ 0 h 4638125"/>
              <a:gd name="connsiteX3" fmla="*/ 5477009 w 10917814"/>
              <a:gd name="connsiteY3" fmla="*/ 4762 h 4638125"/>
              <a:gd name="connsiteX4" fmla="*/ 5489708 w 10917814"/>
              <a:gd name="connsiteY4" fmla="*/ 9525 h 4638125"/>
              <a:gd name="connsiteX5" fmla="*/ 5498175 w 10917814"/>
              <a:gd name="connsiteY5" fmla="*/ 12700 h 4638125"/>
              <a:gd name="connsiteX6" fmla="*/ 5865801 w 10917814"/>
              <a:gd name="connsiteY6" fmla="*/ 288419 h 4638125"/>
              <a:gd name="connsiteX7" fmla="*/ 10765009 w 10917814"/>
              <a:gd name="connsiteY7" fmla="*/ 288419 h 4638125"/>
              <a:gd name="connsiteX8" fmla="*/ 10917814 w 10917814"/>
              <a:gd name="connsiteY8" fmla="*/ 441224 h 4638125"/>
              <a:gd name="connsiteX9" fmla="*/ 10917814 w 10917814"/>
              <a:gd name="connsiteY9" fmla="*/ 4485320 h 4638125"/>
              <a:gd name="connsiteX10" fmla="*/ 10765009 w 10917814"/>
              <a:gd name="connsiteY10" fmla="*/ 4638125 h 4638125"/>
              <a:gd name="connsiteX11" fmla="*/ 152805 w 10917814"/>
              <a:gd name="connsiteY11" fmla="*/ 4638125 h 4638125"/>
              <a:gd name="connsiteX12" fmla="*/ 0 w 10917814"/>
              <a:gd name="connsiteY12" fmla="*/ 4485320 h 4638125"/>
              <a:gd name="connsiteX13" fmla="*/ 0 w 10917814"/>
              <a:gd name="connsiteY13" fmla="*/ 441224 h 4638125"/>
              <a:gd name="connsiteX14" fmla="*/ 152805 w 10917814"/>
              <a:gd name="connsiteY14" fmla="*/ 288419 h 4638125"/>
              <a:gd name="connsiteX15" fmla="*/ 5041650 w 10917814"/>
              <a:gd name="connsiteY15" fmla="*/ 288419 h 4638125"/>
              <a:gd name="connsiteX16" fmla="*/ 5409275 w 10917814"/>
              <a:gd name="connsiteY16" fmla="*/ 12700 h 4638125"/>
              <a:gd name="connsiteX17" fmla="*/ 5417742 w 10917814"/>
              <a:gd name="connsiteY17" fmla="*/ 9525 h 4638125"/>
              <a:gd name="connsiteX18" fmla="*/ 5430442 w 10917814"/>
              <a:gd name="connsiteY18" fmla="*/ 4762 h 46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917814" h="4638125">
                <a:moveTo>
                  <a:pt x="5441025" y="0"/>
                </a:moveTo>
                <a:lnTo>
                  <a:pt x="5453725" y="0"/>
                </a:lnTo>
                <a:lnTo>
                  <a:pt x="5464308" y="0"/>
                </a:lnTo>
                <a:lnTo>
                  <a:pt x="5477009" y="4762"/>
                </a:lnTo>
                <a:lnTo>
                  <a:pt x="5489708" y="9525"/>
                </a:lnTo>
                <a:lnTo>
                  <a:pt x="5498175" y="12700"/>
                </a:lnTo>
                <a:lnTo>
                  <a:pt x="5865801" y="288419"/>
                </a:lnTo>
                <a:lnTo>
                  <a:pt x="10765009" y="288419"/>
                </a:lnTo>
                <a:cubicBezTo>
                  <a:pt x="10849401" y="288419"/>
                  <a:pt x="10917814" y="356832"/>
                  <a:pt x="10917814" y="441224"/>
                </a:cubicBezTo>
                <a:lnTo>
                  <a:pt x="10917814" y="4485320"/>
                </a:lnTo>
                <a:cubicBezTo>
                  <a:pt x="10917814" y="4569712"/>
                  <a:pt x="10849401" y="4638125"/>
                  <a:pt x="10765009" y="4638125"/>
                </a:cubicBezTo>
                <a:lnTo>
                  <a:pt x="152805" y="4638125"/>
                </a:lnTo>
                <a:cubicBezTo>
                  <a:pt x="68413" y="4638125"/>
                  <a:pt x="0" y="4569712"/>
                  <a:pt x="0" y="4485320"/>
                </a:cubicBezTo>
                <a:lnTo>
                  <a:pt x="0" y="441224"/>
                </a:lnTo>
                <a:cubicBezTo>
                  <a:pt x="0" y="356832"/>
                  <a:pt x="68413" y="288419"/>
                  <a:pt x="152805" y="288419"/>
                </a:cubicBezTo>
                <a:lnTo>
                  <a:pt x="5041650" y="288419"/>
                </a:lnTo>
                <a:lnTo>
                  <a:pt x="5409275" y="12700"/>
                </a:lnTo>
                <a:lnTo>
                  <a:pt x="5417742" y="9525"/>
                </a:lnTo>
                <a:lnTo>
                  <a:pt x="5430442" y="4762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70E2E7EE-5C91-F9F0-4E2D-BFA7A4940A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137" r="61040" b="52031"/>
          <a:stretch/>
        </p:blipFill>
        <p:spPr>
          <a:xfrm>
            <a:off x="5128376" y="2214323"/>
            <a:ext cx="6426531" cy="3281687"/>
          </a:xfrm>
          <a:prstGeom prst="rect">
            <a:avLst/>
          </a:prstGeom>
        </p:spPr>
      </p:pic>
      <p:sp>
        <p:nvSpPr>
          <p:cNvPr id="7" name="Callout: Bent Line 6">
            <a:extLst>
              <a:ext uri="{FF2B5EF4-FFF2-40B4-BE49-F238E27FC236}">
                <a16:creationId xmlns:a16="http://schemas.microsoft.com/office/drawing/2014/main" id="{4F07B48F-36F6-BE88-398B-8FE60D2F7115}"/>
              </a:ext>
            </a:extLst>
          </p:cNvPr>
          <p:cNvSpPr/>
          <p:nvPr/>
        </p:nvSpPr>
        <p:spPr>
          <a:xfrm rot="10800000">
            <a:off x="7963922" y="4521099"/>
            <a:ext cx="923383" cy="463117"/>
          </a:xfrm>
          <a:prstGeom prst="borderCallout2">
            <a:avLst>
              <a:gd name="adj1" fmla="val 51975"/>
              <a:gd name="adj2" fmla="val 102580"/>
              <a:gd name="adj3" fmla="val 165517"/>
              <a:gd name="adj4" fmla="val 141567"/>
              <a:gd name="adj5" fmla="val 301290"/>
              <a:gd name="adj6" fmla="val 98273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sp>
        <p:nvSpPr>
          <p:cNvPr id="9" name="Callout: Bent Line 8">
            <a:extLst>
              <a:ext uri="{FF2B5EF4-FFF2-40B4-BE49-F238E27FC236}">
                <a16:creationId xmlns:a16="http://schemas.microsoft.com/office/drawing/2014/main" id="{73859DFB-5AA2-9E15-95F7-5AB1080788AA}"/>
              </a:ext>
            </a:extLst>
          </p:cNvPr>
          <p:cNvSpPr/>
          <p:nvPr/>
        </p:nvSpPr>
        <p:spPr>
          <a:xfrm rot="10800000">
            <a:off x="9924906" y="4517800"/>
            <a:ext cx="923382" cy="485384"/>
          </a:xfrm>
          <a:prstGeom prst="borderCallout2">
            <a:avLst>
              <a:gd name="adj1" fmla="val 36273"/>
              <a:gd name="adj2" fmla="val -4563"/>
              <a:gd name="adj3" fmla="val 180620"/>
              <a:gd name="adj4" fmla="val -53076"/>
              <a:gd name="adj5" fmla="val 299901"/>
              <a:gd name="adj6" fmla="val 40238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EF27E7-5207-AF79-283F-273095922D6D}"/>
              </a:ext>
            </a:extLst>
          </p:cNvPr>
          <p:cNvSpPr txBox="1">
            <a:spLocks/>
          </p:cNvSpPr>
          <p:nvPr/>
        </p:nvSpPr>
        <p:spPr>
          <a:xfrm>
            <a:off x="750529" y="1987378"/>
            <a:ext cx="4019880" cy="3891453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在</a:t>
            </a:r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180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“</a:t>
            </a:r>
            <a:r>
              <a:rPr lang="en-US" sz="180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Cell 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Reference</a:t>
            </a:r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”</a:t>
            </a:r>
            <a:r>
              <a:rPr lang="zh-TW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選取剛才定下的 </a:t>
            </a:r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“</a:t>
            </a:r>
            <a:r>
              <a:rPr lang="zh-TW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左邊</a:t>
            </a:r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”</a:t>
            </a:r>
            <a:r>
              <a:rPr lang="zh-TW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式</a:t>
            </a:r>
            <a:endParaRPr lang="en-HK" altLang="zh-TW" sz="18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endParaRPr lang="en-HK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“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Constraint</a:t>
            </a:r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”</a:t>
            </a:r>
            <a:r>
              <a:rPr lang="zh-TW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格就是對應的</a:t>
            </a:r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“</a:t>
            </a:r>
            <a:r>
              <a:rPr lang="zh-TW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右邊</a:t>
            </a:r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”</a:t>
            </a:r>
            <a:r>
              <a:rPr lang="zh-TW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。</a:t>
            </a:r>
            <a:endParaRPr lang="en-HK" altLang="zh-TW" sz="18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endParaRPr lang="en-HK" altLang="zh-TW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r>
              <a:rPr lang="zh-TW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按</a:t>
            </a:r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OK</a:t>
            </a:r>
            <a:r>
              <a:rPr lang="zh-TW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。</a:t>
            </a:r>
            <a:endParaRPr lang="en-US" dirty="0">
              <a:latin typeface="MingLiU_HKSCS" panose="02020500000000000000" pitchFamily="18" charset="-120"/>
              <a:ea typeface="MingLiU_HKSCS" panose="02020500000000000000" pitchFamily="18" charset="-12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FB82E74-7F9D-72ED-35EB-D1C0D0899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 anchor="ctr">
            <a:normAutofit/>
          </a:bodyPr>
          <a:lstStyle/>
          <a:p>
            <a:r>
              <a:rPr lang="en-US" altLang="zh-TW" sz="3600" dirty="0">
                <a:solidFill>
                  <a:schemeClr val="tx1"/>
                </a:solidFill>
                <a:ea typeface="MingLiU_HKSCS" panose="02020500000000000000" pitchFamily="18" charset="-120"/>
              </a:rPr>
              <a:t>Microsoft Excel Solver </a:t>
            </a:r>
            <a:r>
              <a:rPr lang="zh-TW" altLang="en-US" sz="3600" dirty="0">
                <a:solidFill>
                  <a:schemeClr val="tx1"/>
                </a:solidFill>
                <a:ea typeface="MingLiU_HKSCS" panose="02020500000000000000" pitchFamily="18" charset="-120"/>
              </a:rPr>
              <a:t>基本操作簡介</a:t>
            </a:r>
            <a:endParaRPr lang="en-HK" sz="3600" dirty="0">
              <a:solidFill>
                <a:schemeClr val="tx1"/>
              </a:solidFill>
              <a:ea typeface="MingLiU_HKSCS" panose="02020500000000000000" pitchFamily="18" charset="-12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0C18B4B-F082-5E37-684E-711F811A5EE2}"/>
              </a:ext>
            </a:extLst>
          </p:cNvPr>
          <p:cNvGrpSpPr/>
          <p:nvPr/>
        </p:nvGrpSpPr>
        <p:grpSpPr>
          <a:xfrm>
            <a:off x="3446025" y="6257891"/>
            <a:ext cx="5299948" cy="577665"/>
            <a:chOff x="2004494" y="6028954"/>
            <a:chExt cx="7160133" cy="78041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E483E87-27EB-B5F0-B174-B11320E69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627" y="6112666"/>
              <a:ext cx="635000" cy="685800"/>
            </a:xfrm>
            <a:prstGeom prst="rect">
              <a:avLst/>
            </a:prstGeom>
            <a:noFill/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DDAD878-8E6F-C575-B2CC-82CC6DB5D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8167" y="6028954"/>
              <a:ext cx="990600" cy="7804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09301D3-9902-94D4-EF60-B833A256D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4494" y="6210138"/>
              <a:ext cx="1219200" cy="49085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752062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E0D4A3-ECB8-4689-ABDB-9CE848CE8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C18294-5172-ABC6-1530-B51162DA5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 anchor="ctr">
            <a:normAutofit/>
          </a:bodyPr>
          <a:lstStyle/>
          <a:p>
            <a:r>
              <a:rPr lang="en-US" altLang="zh-TW" sz="3600" dirty="0">
                <a:solidFill>
                  <a:schemeClr val="tx1"/>
                </a:solidFill>
                <a:ea typeface="MingLiU_HKSCS" panose="02020500000000000000" pitchFamily="18" charset="-120"/>
              </a:rPr>
              <a:t>Microsoft Excel Solver </a:t>
            </a:r>
            <a:r>
              <a:rPr lang="zh-TW" altLang="en-US" sz="3600" dirty="0">
                <a:solidFill>
                  <a:schemeClr val="tx1"/>
                </a:solidFill>
                <a:ea typeface="MingLiU_HKSCS" panose="02020500000000000000" pitchFamily="18" charset="-120"/>
              </a:rPr>
              <a:t>基本操作簡介</a:t>
            </a:r>
            <a:endParaRPr lang="en-HK" sz="3600" dirty="0">
              <a:solidFill>
                <a:schemeClr val="tx1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854772B-9C8F-4037-89E0-3A45208AB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1576408"/>
            <a:ext cx="10917814" cy="4638125"/>
          </a:xfrm>
          <a:custGeom>
            <a:avLst/>
            <a:gdLst>
              <a:gd name="connsiteX0" fmla="*/ 5441025 w 10917814"/>
              <a:gd name="connsiteY0" fmla="*/ 0 h 4638125"/>
              <a:gd name="connsiteX1" fmla="*/ 5453725 w 10917814"/>
              <a:gd name="connsiteY1" fmla="*/ 0 h 4638125"/>
              <a:gd name="connsiteX2" fmla="*/ 5464308 w 10917814"/>
              <a:gd name="connsiteY2" fmla="*/ 0 h 4638125"/>
              <a:gd name="connsiteX3" fmla="*/ 5477009 w 10917814"/>
              <a:gd name="connsiteY3" fmla="*/ 4762 h 4638125"/>
              <a:gd name="connsiteX4" fmla="*/ 5489708 w 10917814"/>
              <a:gd name="connsiteY4" fmla="*/ 9525 h 4638125"/>
              <a:gd name="connsiteX5" fmla="*/ 5498175 w 10917814"/>
              <a:gd name="connsiteY5" fmla="*/ 12700 h 4638125"/>
              <a:gd name="connsiteX6" fmla="*/ 5865801 w 10917814"/>
              <a:gd name="connsiteY6" fmla="*/ 288419 h 4638125"/>
              <a:gd name="connsiteX7" fmla="*/ 10765009 w 10917814"/>
              <a:gd name="connsiteY7" fmla="*/ 288419 h 4638125"/>
              <a:gd name="connsiteX8" fmla="*/ 10917814 w 10917814"/>
              <a:gd name="connsiteY8" fmla="*/ 441224 h 4638125"/>
              <a:gd name="connsiteX9" fmla="*/ 10917814 w 10917814"/>
              <a:gd name="connsiteY9" fmla="*/ 4485320 h 4638125"/>
              <a:gd name="connsiteX10" fmla="*/ 10765009 w 10917814"/>
              <a:gd name="connsiteY10" fmla="*/ 4638125 h 4638125"/>
              <a:gd name="connsiteX11" fmla="*/ 152805 w 10917814"/>
              <a:gd name="connsiteY11" fmla="*/ 4638125 h 4638125"/>
              <a:gd name="connsiteX12" fmla="*/ 0 w 10917814"/>
              <a:gd name="connsiteY12" fmla="*/ 4485320 h 4638125"/>
              <a:gd name="connsiteX13" fmla="*/ 0 w 10917814"/>
              <a:gd name="connsiteY13" fmla="*/ 441224 h 4638125"/>
              <a:gd name="connsiteX14" fmla="*/ 152805 w 10917814"/>
              <a:gd name="connsiteY14" fmla="*/ 288419 h 4638125"/>
              <a:gd name="connsiteX15" fmla="*/ 5041650 w 10917814"/>
              <a:gd name="connsiteY15" fmla="*/ 288419 h 4638125"/>
              <a:gd name="connsiteX16" fmla="*/ 5409275 w 10917814"/>
              <a:gd name="connsiteY16" fmla="*/ 12700 h 4638125"/>
              <a:gd name="connsiteX17" fmla="*/ 5417742 w 10917814"/>
              <a:gd name="connsiteY17" fmla="*/ 9525 h 4638125"/>
              <a:gd name="connsiteX18" fmla="*/ 5430442 w 10917814"/>
              <a:gd name="connsiteY18" fmla="*/ 4762 h 46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917814" h="4638125">
                <a:moveTo>
                  <a:pt x="5441025" y="0"/>
                </a:moveTo>
                <a:lnTo>
                  <a:pt x="5453725" y="0"/>
                </a:lnTo>
                <a:lnTo>
                  <a:pt x="5464308" y="0"/>
                </a:lnTo>
                <a:lnTo>
                  <a:pt x="5477009" y="4762"/>
                </a:lnTo>
                <a:lnTo>
                  <a:pt x="5489708" y="9525"/>
                </a:lnTo>
                <a:lnTo>
                  <a:pt x="5498175" y="12700"/>
                </a:lnTo>
                <a:lnTo>
                  <a:pt x="5865801" y="288419"/>
                </a:lnTo>
                <a:lnTo>
                  <a:pt x="10765009" y="288419"/>
                </a:lnTo>
                <a:cubicBezTo>
                  <a:pt x="10849401" y="288419"/>
                  <a:pt x="10917814" y="356832"/>
                  <a:pt x="10917814" y="441224"/>
                </a:cubicBezTo>
                <a:lnTo>
                  <a:pt x="10917814" y="4485320"/>
                </a:lnTo>
                <a:cubicBezTo>
                  <a:pt x="10917814" y="4569712"/>
                  <a:pt x="10849401" y="4638125"/>
                  <a:pt x="10765009" y="4638125"/>
                </a:cubicBezTo>
                <a:lnTo>
                  <a:pt x="152805" y="4638125"/>
                </a:lnTo>
                <a:cubicBezTo>
                  <a:pt x="68413" y="4638125"/>
                  <a:pt x="0" y="4569712"/>
                  <a:pt x="0" y="4485320"/>
                </a:cubicBezTo>
                <a:lnTo>
                  <a:pt x="0" y="441224"/>
                </a:lnTo>
                <a:cubicBezTo>
                  <a:pt x="0" y="356832"/>
                  <a:pt x="68413" y="288419"/>
                  <a:pt x="152805" y="288419"/>
                </a:cubicBezTo>
                <a:lnTo>
                  <a:pt x="5041650" y="288419"/>
                </a:lnTo>
                <a:lnTo>
                  <a:pt x="5409275" y="12700"/>
                </a:lnTo>
                <a:lnTo>
                  <a:pt x="5417742" y="9525"/>
                </a:lnTo>
                <a:lnTo>
                  <a:pt x="5430442" y="4762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A3D2FE3-EDDF-A7C0-2FF5-B7F6F012BAC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16013" y="2222500"/>
            <a:ext cx="9966325" cy="3636963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如是者</a:t>
            </a:r>
            <a:r>
              <a:rPr lang="zh-TW" alt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zh-TW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加入所有</a:t>
            </a:r>
            <a:r>
              <a:rPr lang="zh-TW" alt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約束。</a:t>
            </a:r>
            <a:endParaRPr lang="en-US" dirty="0">
              <a:latin typeface="MingLiU_HKSCS" panose="02020500000000000000" pitchFamily="18" charset="-120"/>
              <a:ea typeface="MingLiU_HKSCS" panose="02020500000000000000" pitchFamily="18" charset="-120"/>
            </a:endParaRPr>
          </a:p>
        </p:txBody>
      </p:sp>
      <p:pic>
        <p:nvPicPr>
          <p:cNvPr id="5" name="Picture 4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07788C4A-4D6C-BA6E-AE8B-57737DFC0E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15" r="58192" b="43396"/>
          <a:stretch/>
        </p:blipFill>
        <p:spPr>
          <a:xfrm>
            <a:off x="4346611" y="1980151"/>
            <a:ext cx="7035387" cy="412166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78748E6-31EF-830A-757B-8949D5AE7337}"/>
              </a:ext>
            </a:extLst>
          </p:cNvPr>
          <p:cNvGrpSpPr/>
          <p:nvPr/>
        </p:nvGrpSpPr>
        <p:grpSpPr>
          <a:xfrm>
            <a:off x="3446025" y="6257891"/>
            <a:ext cx="5299948" cy="577665"/>
            <a:chOff x="2004494" y="6028954"/>
            <a:chExt cx="7160133" cy="78041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DC2130B-BA83-596A-DF9A-00E6A8D77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627" y="6112666"/>
              <a:ext cx="635000" cy="685800"/>
            </a:xfrm>
            <a:prstGeom prst="rect">
              <a:avLst/>
            </a:prstGeom>
            <a:noFill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73B93D3-29A5-4236-023A-7A118FDB8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8167" y="6028954"/>
              <a:ext cx="990600" cy="7804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4EC8E9C-DEF5-8BBA-987D-950109B51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4494" y="6210138"/>
              <a:ext cx="1219200" cy="49085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817943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E0D4A3-ECB8-4689-ABDB-9CE848CE8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7CCE7B-DF1E-1ED4-F6C1-7E4692641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 anchor="ctr">
            <a:normAutofit/>
          </a:bodyPr>
          <a:lstStyle/>
          <a:p>
            <a:r>
              <a:rPr lang="en-US" altLang="zh-TW" sz="3600" dirty="0">
                <a:solidFill>
                  <a:schemeClr val="tx1"/>
                </a:solidFill>
                <a:ea typeface="MingLiU_HKSCS" panose="02020500000000000000" pitchFamily="18" charset="-120"/>
              </a:rPr>
              <a:t>Microsoft Excel Solver </a:t>
            </a:r>
            <a:r>
              <a:rPr lang="zh-TW" altLang="en-US" sz="3600" dirty="0">
                <a:solidFill>
                  <a:schemeClr val="tx1"/>
                </a:solidFill>
                <a:ea typeface="MingLiU_HKSCS" panose="02020500000000000000" pitchFamily="18" charset="-120"/>
              </a:rPr>
              <a:t>基本操作簡介</a:t>
            </a:r>
            <a:endParaRPr lang="en-HK" sz="3600" dirty="0">
              <a:solidFill>
                <a:schemeClr val="tx1"/>
              </a:solidFill>
              <a:ea typeface="MingLiU_HKSCS" panose="02020500000000000000" pitchFamily="18" charset="-12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854772B-9C8F-4037-89E0-3A45208AB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1576408"/>
            <a:ext cx="10917814" cy="4638125"/>
          </a:xfrm>
          <a:custGeom>
            <a:avLst/>
            <a:gdLst>
              <a:gd name="connsiteX0" fmla="*/ 5441025 w 10917814"/>
              <a:gd name="connsiteY0" fmla="*/ 0 h 4638125"/>
              <a:gd name="connsiteX1" fmla="*/ 5453725 w 10917814"/>
              <a:gd name="connsiteY1" fmla="*/ 0 h 4638125"/>
              <a:gd name="connsiteX2" fmla="*/ 5464308 w 10917814"/>
              <a:gd name="connsiteY2" fmla="*/ 0 h 4638125"/>
              <a:gd name="connsiteX3" fmla="*/ 5477009 w 10917814"/>
              <a:gd name="connsiteY3" fmla="*/ 4762 h 4638125"/>
              <a:gd name="connsiteX4" fmla="*/ 5489708 w 10917814"/>
              <a:gd name="connsiteY4" fmla="*/ 9525 h 4638125"/>
              <a:gd name="connsiteX5" fmla="*/ 5498175 w 10917814"/>
              <a:gd name="connsiteY5" fmla="*/ 12700 h 4638125"/>
              <a:gd name="connsiteX6" fmla="*/ 5865801 w 10917814"/>
              <a:gd name="connsiteY6" fmla="*/ 288419 h 4638125"/>
              <a:gd name="connsiteX7" fmla="*/ 10765009 w 10917814"/>
              <a:gd name="connsiteY7" fmla="*/ 288419 h 4638125"/>
              <a:gd name="connsiteX8" fmla="*/ 10917814 w 10917814"/>
              <a:gd name="connsiteY8" fmla="*/ 441224 h 4638125"/>
              <a:gd name="connsiteX9" fmla="*/ 10917814 w 10917814"/>
              <a:gd name="connsiteY9" fmla="*/ 4485320 h 4638125"/>
              <a:gd name="connsiteX10" fmla="*/ 10765009 w 10917814"/>
              <a:gd name="connsiteY10" fmla="*/ 4638125 h 4638125"/>
              <a:gd name="connsiteX11" fmla="*/ 152805 w 10917814"/>
              <a:gd name="connsiteY11" fmla="*/ 4638125 h 4638125"/>
              <a:gd name="connsiteX12" fmla="*/ 0 w 10917814"/>
              <a:gd name="connsiteY12" fmla="*/ 4485320 h 4638125"/>
              <a:gd name="connsiteX13" fmla="*/ 0 w 10917814"/>
              <a:gd name="connsiteY13" fmla="*/ 441224 h 4638125"/>
              <a:gd name="connsiteX14" fmla="*/ 152805 w 10917814"/>
              <a:gd name="connsiteY14" fmla="*/ 288419 h 4638125"/>
              <a:gd name="connsiteX15" fmla="*/ 5041650 w 10917814"/>
              <a:gd name="connsiteY15" fmla="*/ 288419 h 4638125"/>
              <a:gd name="connsiteX16" fmla="*/ 5409275 w 10917814"/>
              <a:gd name="connsiteY16" fmla="*/ 12700 h 4638125"/>
              <a:gd name="connsiteX17" fmla="*/ 5417742 w 10917814"/>
              <a:gd name="connsiteY17" fmla="*/ 9525 h 4638125"/>
              <a:gd name="connsiteX18" fmla="*/ 5430442 w 10917814"/>
              <a:gd name="connsiteY18" fmla="*/ 4762 h 46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917814" h="4638125">
                <a:moveTo>
                  <a:pt x="5441025" y="0"/>
                </a:moveTo>
                <a:lnTo>
                  <a:pt x="5453725" y="0"/>
                </a:lnTo>
                <a:lnTo>
                  <a:pt x="5464308" y="0"/>
                </a:lnTo>
                <a:lnTo>
                  <a:pt x="5477009" y="4762"/>
                </a:lnTo>
                <a:lnTo>
                  <a:pt x="5489708" y="9525"/>
                </a:lnTo>
                <a:lnTo>
                  <a:pt x="5498175" y="12700"/>
                </a:lnTo>
                <a:lnTo>
                  <a:pt x="5865801" y="288419"/>
                </a:lnTo>
                <a:lnTo>
                  <a:pt x="10765009" y="288419"/>
                </a:lnTo>
                <a:cubicBezTo>
                  <a:pt x="10849401" y="288419"/>
                  <a:pt x="10917814" y="356832"/>
                  <a:pt x="10917814" y="441224"/>
                </a:cubicBezTo>
                <a:lnTo>
                  <a:pt x="10917814" y="4485320"/>
                </a:lnTo>
                <a:cubicBezTo>
                  <a:pt x="10917814" y="4569712"/>
                  <a:pt x="10849401" y="4638125"/>
                  <a:pt x="10765009" y="4638125"/>
                </a:cubicBezTo>
                <a:lnTo>
                  <a:pt x="152805" y="4638125"/>
                </a:lnTo>
                <a:cubicBezTo>
                  <a:pt x="68413" y="4638125"/>
                  <a:pt x="0" y="4569712"/>
                  <a:pt x="0" y="4485320"/>
                </a:cubicBezTo>
                <a:lnTo>
                  <a:pt x="0" y="441224"/>
                </a:lnTo>
                <a:cubicBezTo>
                  <a:pt x="0" y="356832"/>
                  <a:pt x="68413" y="288419"/>
                  <a:pt x="152805" y="288419"/>
                </a:cubicBezTo>
                <a:lnTo>
                  <a:pt x="5041650" y="288419"/>
                </a:lnTo>
                <a:lnTo>
                  <a:pt x="5409275" y="12700"/>
                </a:lnTo>
                <a:lnTo>
                  <a:pt x="5417742" y="9525"/>
                </a:lnTo>
                <a:lnTo>
                  <a:pt x="5430442" y="4762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94857D9D-4AD1-16B6-1E3C-A0EFA5D80D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110" t="26118" r="30387" b="25394"/>
          <a:stretch/>
        </p:blipFill>
        <p:spPr>
          <a:xfrm>
            <a:off x="5595816" y="1417638"/>
            <a:ext cx="5049058" cy="5186260"/>
          </a:xfrm>
          <a:effectLst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D4D5219-AA38-2602-EAED-D0121DDA00BC}"/>
              </a:ext>
            </a:extLst>
          </p:cNvPr>
          <p:cNvSpPr txBox="1">
            <a:spLocks/>
          </p:cNvSpPr>
          <p:nvPr/>
        </p:nvSpPr>
        <p:spPr>
          <a:xfrm>
            <a:off x="1116014" y="2222500"/>
            <a:ext cx="3909278" cy="3636963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在</a:t>
            </a:r>
            <a:r>
              <a:rPr lang="en-HK" altLang="zh-TW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” </a:t>
            </a:r>
            <a:r>
              <a:rPr lang="en-HK" altLang="zh-TW" dirty="0">
                <a:solidFill>
                  <a:srgbClr val="00B05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Select a Solving Method</a:t>
            </a:r>
            <a:r>
              <a:rPr lang="en-HK" altLang="zh-TW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” </a:t>
            </a:r>
            <a:r>
              <a:rPr lang="zh-TW" altLang="en-US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中，我們可以選擇不同解決方法</a:t>
            </a:r>
            <a:r>
              <a:rPr lang="en-US" altLang="zh-TW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︰</a:t>
            </a:r>
          </a:p>
          <a:p>
            <a:pPr marL="0" indent="0">
              <a:buNone/>
            </a:pPr>
            <a:endParaRPr lang="en-HK" altLang="zh-TW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lvl="1"/>
            <a:r>
              <a:rPr lang="en-HK" altLang="zh-TW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“</a:t>
            </a:r>
            <a:r>
              <a:rPr lang="en-HK" altLang="zh-TW" dirty="0">
                <a:solidFill>
                  <a:srgbClr val="00B05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Simplex LP</a:t>
            </a:r>
            <a:r>
              <a:rPr lang="en-HK" altLang="zh-TW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” </a:t>
            </a:r>
            <a:r>
              <a:rPr lang="zh-TW" altLang="en-US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主要應用在線性問題上。</a:t>
            </a:r>
            <a:endParaRPr lang="en-HK" altLang="zh-TW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lvl="1"/>
            <a:endParaRPr lang="en-HK" altLang="zh-TW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lvl="1"/>
            <a:r>
              <a:rPr lang="en-HK" altLang="zh-TW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“</a:t>
            </a:r>
            <a:r>
              <a:rPr lang="en-HK" altLang="zh-TW" dirty="0">
                <a:solidFill>
                  <a:srgbClr val="00B05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GRG Nonlinear</a:t>
            </a:r>
            <a:r>
              <a:rPr lang="en-HK" altLang="zh-TW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” </a:t>
            </a:r>
            <a:r>
              <a:rPr lang="zh-TW" altLang="en-US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一般應用到非線性問題上。</a:t>
            </a:r>
            <a:endParaRPr lang="en-HK" altLang="zh-TW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lvl="1"/>
            <a:endParaRPr lang="en-HK" altLang="zh-TW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lvl="1"/>
            <a:r>
              <a:rPr lang="en-HK" altLang="zh-TW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“</a:t>
            </a:r>
            <a:r>
              <a:rPr lang="en-HK" altLang="zh-TW" dirty="0">
                <a:solidFill>
                  <a:srgbClr val="00B05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Evolutionary</a:t>
            </a:r>
            <a:r>
              <a:rPr lang="en-HK" altLang="zh-TW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” </a:t>
            </a:r>
            <a:r>
              <a:rPr lang="zh-TW" altLang="en-US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一般能夠應用到更多不同優化的問題。</a:t>
            </a:r>
            <a:endParaRPr lang="en-HK" altLang="zh-TW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lvl="1"/>
            <a:endParaRPr lang="en-HK" altLang="zh-TW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endParaRPr lang="en-HK" altLang="zh-TW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6A5DC65-BBCC-A483-59E5-A337357A6C98}"/>
              </a:ext>
            </a:extLst>
          </p:cNvPr>
          <p:cNvSpPr/>
          <p:nvPr/>
        </p:nvSpPr>
        <p:spPr>
          <a:xfrm>
            <a:off x="5259247" y="4871045"/>
            <a:ext cx="3634980" cy="82109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979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E0D4A3-ECB8-4689-ABDB-9CE848CE8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E2CC8E-18D9-6D1B-06B5-701A2226E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 anchor="ctr">
            <a:normAutofit/>
          </a:bodyPr>
          <a:lstStyle/>
          <a:p>
            <a:r>
              <a:rPr lang="en-US" altLang="zh-TW" sz="3600" dirty="0">
                <a:solidFill>
                  <a:schemeClr val="tx1"/>
                </a:solidFill>
                <a:ea typeface="MingLiU_HKSCS" panose="02020500000000000000" pitchFamily="18" charset="-120"/>
              </a:rPr>
              <a:t>Microsoft Excel Solver </a:t>
            </a:r>
            <a:r>
              <a:rPr lang="zh-TW" altLang="en-US" sz="3600" dirty="0">
                <a:solidFill>
                  <a:schemeClr val="tx1"/>
                </a:solidFill>
                <a:ea typeface="MingLiU_HKSCS" panose="02020500000000000000" pitchFamily="18" charset="-120"/>
              </a:rPr>
              <a:t>基本操作簡介</a:t>
            </a:r>
            <a:endParaRPr lang="en-HK" sz="3600" dirty="0">
              <a:solidFill>
                <a:schemeClr val="tx1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854772B-9C8F-4037-89E0-3A45208AB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1576408"/>
            <a:ext cx="10917814" cy="4638125"/>
          </a:xfrm>
          <a:custGeom>
            <a:avLst/>
            <a:gdLst>
              <a:gd name="connsiteX0" fmla="*/ 5441025 w 10917814"/>
              <a:gd name="connsiteY0" fmla="*/ 0 h 4638125"/>
              <a:gd name="connsiteX1" fmla="*/ 5453725 w 10917814"/>
              <a:gd name="connsiteY1" fmla="*/ 0 h 4638125"/>
              <a:gd name="connsiteX2" fmla="*/ 5464308 w 10917814"/>
              <a:gd name="connsiteY2" fmla="*/ 0 h 4638125"/>
              <a:gd name="connsiteX3" fmla="*/ 5477009 w 10917814"/>
              <a:gd name="connsiteY3" fmla="*/ 4762 h 4638125"/>
              <a:gd name="connsiteX4" fmla="*/ 5489708 w 10917814"/>
              <a:gd name="connsiteY4" fmla="*/ 9525 h 4638125"/>
              <a:gd name="connsiteX5" fmla="*/ 5498175 w 10917814"/>
              <a:gd name="connsiteY5" fmla="*/ 12700 h 4638125"/>
              <a:gd name="connsiteX6" fmla="*/ 5865801 w 10917814"/>
              <a:gd name="connsiteY6" fmla="*/ 288419 h 4638125"/>
              <a:gd name="connsiteX7" fmla="*/ 10765009 w 10917814"/>
              <a:gd name="connsiteY7" fmla="*/ 288419 h 4638125"/>
              <a:gd name="connsiteX8" fmla="*/ 10917814 w 10917814"/>
              <a:gd name="connsiteY8" fmla="*/ 441224 h 4638125"/>
              <a:gd name="connsiteX9" fmla="*/ 10917814 w 10917814"/>
              <a:gd name="connsiteY9" fmla="*/ 4485320 h 4638125"/>
              <a:gd name="connsiteX10" fmla="*/ 10765009 w 10917814"/>
              <a:gd name="connsiteY10" fmla="*/ 4638125 h 4638125"/>
              <a:gd name="connsiteX11" fmla="*/ 152805 w 10917814"/>
              <a:gd name="connsiteY11" fmla="*/ 4638125 h 4638125"/>
              <a:gd name="connsiteX12" fmla="*/ 0 w 10917814"/>
              <a:gd name="connsiteY12" fmla="*/ 4485320 h 4638125"/>
              <a:gd name="connsiteX13" fmla="*/ 0 w 10917814"/>
              <a:gd name="connsiteY13" fmla="*/ 441224 h 4638125"/>
              <a:gd name="connsiteX14" fmla="*/ 152805 w 10917814"/>
              <a:gd name="connsiteY14" fmla="*/ 288419 h 4638125"/>
              <a:gd name="connsiteX15" fmla="*/ 5041650 w 10917814"/>
              <a:gd name="connsiteY15" fmla="*/ 288419 h 4638125"/>
              <a:gd name="connsiteX16" fmla="*/ 5409275 w 10917814"/>
              <a:gd name="connsiteY16" fmla="*/ 12700 h 4638125"/>
              <a:gd name="connsiteX17" fmla="*/ 5417742 w 10917814"/>
              <a:gd name="connsiteY17" fmla="*/ 9525 h 4638125"/>
              <a:gd name="connsiteX18" fmla="*/ 5430442 w 10917814"/>
              <a:gd name="connsiteY18" fmla="*/ 4762 h 46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917814" h="4638125">
                <a:moveTo>
                  <a:pt x="5441025" y="0"/>
                </a:moveTo>
                <a:lnTo>
                  <a:pt x="5453725" y="0"/>
                </a:lnTo>
                <a:lnTo>
                  <a:pt x="5464308" y="0"/>
                </a:lnTo>
                <a:lnTo>
                  <a:pt x="5477009" y="4762"/>
                </a:lnTo>
                <a:lnTo>
                  <a:pt x="5489708" y="9525"/>
                </a:lnTo>
                <a:lnTo>
                  <a:pt x="5498175" y="12700"/>
                </a:lnTo>
                <a:lnTo>
                  <a:pt x="5865801" y="288419"/>
                </a:lnTo>
                <a:lnTo>
                  <a:pt x="10765009" y="288419"/>
                </a:lnTo>
                <a:cubicBezTo>
                  <a:pt x="10849401" y="288419"/>
                  <a:pt x="10917814" y="356832"/>
                  <a:pt x="10917814" y="441224"/>
                </a:cubicBezTo>
                <a:lnTo>
                  <a:pt x="10917814" y="4485320"/>
                </a:lnTo>
                <a:cubicBezTo>
                  <a:pt x="10917814" y="4569712"/>
                  <a:pt x="10849401" y="4638125"/>
                  <a:pt x="10765009" y="4638125"/>
                </a:cubicBezTo>
                <a:lnTo>
                  <a:pt x="152805" y="4638125"/>
                </a:lnTo>
                <a:cubicBezTo>
                  <a:pt x="68413" y="4638125"/>
                  <a:pt x="0" y="4569712"/>
                  <a:pt x="0" y="4485320"/>
                </a:cubicBezTo>
                <a:lnTo>
                  <a:pt x="0" y="441224"/>
                </a:lnTo>
                <a:cubicBezTo>
                  <a:pt x="0" y="356832"/>
                  <a:pt x="68413" y="288419"/>
                  <a:pt x="152805" y="288419"/>
                </a:cubicBezTo>
                <a:lnTo>
                  <a:pt x="5041650" y="288419"/>
                </a:lnTo>
                <a:lnTo>
                  <a:pt x="5409275" y="12700"/>
                </a:lnTo>
                <a:lnTo>
                  <a:pt x="5417742" y="9525"/>
                </a:lnTo>
                <a:lnTo>
                  <a:pt x="5430442" y="4762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AF6E1E-BD9A-7F04-AA0F-E3072B5BF32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16014" y="2222500"/>
            <a:ext cx="4594674" cy="3636963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一般情況下，</a:t>
            </a:r>
            <a:r>
              <a:rPr lang="en-HK" altLang="zh-TW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Solver </a:t>
            </a:r>
            <a:r>
              <a:rPr lang="zh-TW" alt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已</a:t>
            </a:r>
            <a:r>
              <a:rPr lang="zh-TW" alt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預先設定或</a:t>
            </a:r>
            <a:r>
              <a:rPr lang="zh-TW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加入非負數的條件</a:t>
            </a:r>
            <a:r>
              <a:rPr lang="zh-TW" altLang="en-US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。</a:t>
            </a:r>
            <a:endParaRPr lang="en-HK" altLang="zh-TW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endParaRPr lang="en-HK" altLang="zh-TW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完成後，</a:t>
            </a:r>
            <a:r>
              <a:rPr lang="zh-TW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按</a:t>
            </a:r>
            <a:r>
              <a:rPr lang="en-HK" altLang="zh-TW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 “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Solve</a:t>
            </a:r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”</a:t>
            </a:r>
            <a:r>
              <a:rPr lang="zh-TW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，便能</a:t>
            </a:r>
            <a:r>
              <a:rPr lang="zh-TW" alt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求</a:t>
            </a:r>
            <a:r>
              <a:rPr lang="zh-TW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出答案。</a:t>
            </a:r>
            <a:endParaRPr lang="en-US" dirty="0">
              <a:latin typeface="MingLiU_HKSCS" panose="02020500000000000000" pitchFamily="18" charset="-120"/>
              <a:ea typeface="MingLiU_HKSCS" panose="02020500000000000000" pitchFamily="18" charset="-120"/>
            </a:endParaRPr>
          </a:p>
        </p:txBody>
      </p:sp>
      <p:pic>
        <p:nvPicPr>
          <p:cNvPr id="5" name="Picture 4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A7620E5F-FEBE-6918-E236-7C498BE1CA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50" t="34188" r="58121" b="16695"/>
          <a:stretch/>
        </p:blipFill>
        <p:spPr>
          <a:xfrm>
            <a:off x="6122961" y="1331210"/>
            <a:ext cx="4594674" cy="476035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EC3D16A-D307-E121-FA11-B10C0E67AD51}"/>
              </a:ext>
            </a:extLst>
          </p:cNvPr>
          <p:cNvSpPr/>
          <p:nvPr/>
        </p:nvSpPr>
        <p:spPr>
          <a:xfrm>
            <a:off x="6095209" y="4205917"/>
            <a:ext cx="2623013" cy="4710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377BD7A-4BEF-D44B-FF75-0E2B85F062B7}"/>
              </a:ext>
            </a:extLst>
          </p:cNvPr>
          <p:cNvSpPr/>
          <p:nvPr/>
        </p:nvSpPr>
        <p:spPr>
          <a:xfrm>
            <a:off x="8588122" y="5623946"/>
            <a:ext cx="1082653" cy="471033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56F21E1-58C3-EEE5-608C-EAAA5AC54688}"/>
              </a:ext>
            </a:extLst>
          </p:cNvPr>
          <p:cNvGrpSpPr/>
          <p:nvPr/>
        </p:nvGrpSpPr>
        <p:grpSpPr>
          <a:xfrm>
            <a:off x="3446025" y="6257891"/>
            <a:ext cx="5299948" cy="577665"/>
            <a:chOff x="2004494" y="6028954"/>
            <a:chExt cx="7160133" cy="78041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F8EED8A-4FE1-7A7E-E25C-2D5345B4C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627" y="6112666"/>
              <a:ext cx="635000" cy="685800"/>
            </a:xfrm>
            <a:prstGeom prst="rect">
              <a:avLst/>
            </a:prstGeom>
            <a:noFill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8771DD3-63DB-C995-6A65-A905769C10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8167" y="6028954"/>
              <a:ext cx="990600" cy="7804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6D44E8E-9D0E-C8E2-A343-CB968E77E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4494" y="6210138"/>
              <a:ext cx="1219200" cy="49085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962716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E0D4A3-ECB8-4689-ABDB-9CE848CE8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904C1-2607-D0EF-E35D-54D59CEFD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 anchor="ctr">
            <a:normAutofit/>
          </a:bodyPr>
          <a:lstStyle/>
          <a:p>
            <a:r>
              <a:rPr lang="en-US" altLang="zh-TW" sz="3600" dirty="0">
                <a:solidFill>
                  <a:schemeClr val="tx1"/>
                </a:solidFill>
                <a:ea typeface="MingLiU_HKSCS" panose="02020500000000000000" pitchFamily="18" charset="-120"/>
              </a:rPr>
              <a:t>Microsoft Excel Solver </a:t>
            </a:r>
            <a:r>
              <a:rPr lang="zh-TW" altLang="en-US" sz="3600" dirty="0">
                <a:solidFill>
                  <a:schemeClr val="tx1"/>
                </a:solidFill>
                <a:ea typeface="MingLiU_HKSCS" panose="02020500000000000000" pitchFamily="18" charset="-120"/>
              </a:rPr>
              <a:t>基本操作簡介</a:t>
            </a:r>
            <a:endParaRPr lang="en-HK" sz="3600" dirty="0">
              <a:solidFill>
                <a:schemeClr val="tx1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854772B-9C8F-4037-89E0-3A45208AB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1576408"/>
            <a:ext cx="10917814" cy="4638125"/>
          </a:xfrm>
          <a:custGeom>
            <a:avLst/>
            <a:gdLst>
              <a:gd name="connsiteX0" fmla="*/ 5441025 w 10917814"/>
              <a:gd name="connsiteY0" fmla="*/ 0 h 4638125"/>
              <a:gd name="connsiteX1" fmla="*/ 5453725 w 10917814"/>
              <a:gd name="connsiteY1" fmla="*/ 0 h 4638125"/>
              <a:gd name="connsiteX2" fmla="*/ 5464308 w 10917814"/>
              <a:gd name="connsiteY2" fmla="*/ 0 h 4638125"/>
              <a:gd name="connsiteX3" fmla="*/ 5477009 w 10917814"/>
              <a:gd name="connsiteY3" fmla="*/ 4762 h 4638125"/>
              <a:gd name="connsiteX4" fmla="*/ 5489708 w 10917814"/>
              <a:gd name="connsiteY4" fmla="*/ 9525 h 4638125"/>
              <a:gd name="connsiteX5" fmla="*/ 5498175 w 10917814"/>
              <a:gd name="connsiteY5" fmla="*/ 12700 h 4638125"/>
              <a:gd name="connsiteX6" fmla="*/ 5865801 w 10917814"/>
              <a:gd name="connsiteY6" fmla="*/ 288419 h 4638125"/>
              <a:gd name="connsiteX7" fmla="*/ 10765009 w 10917814"/>
              <a:gd name="connsiteY7" fmla="*/ 288419 h 4638125"/>
              <a:gd name="connsiteX8" fmla="*/ 10917814 w 10917814"/>
              <a:gd name="connsiteY8" fmla="*/ 441224 h 4638125"/>
              <a:gd name="connsiteX9" fmla="*/ 10917814 w 10917814"/>
              <a:gd name="connsiteY9" fmla="*/ 4485320 h 4638125"/>
              <a:gd name="connsiteX10" fmla="*/ 10765009 w 10917814"/>
              <a:gd name="connsiteY10" fmla="*/ 4638125 h 4638125"/>
              <a:gd name="connsiteX11" fmla="*/ 152805 w 10917814"/>
              <a:gd name="connsiteY11" fmla="*/ 4638125 h 4638125"/>
              <a:gd name="connsiteX12" fmla="*/ 0 w 10917814"/>
              <a:gd name="connsiteY12" fmla="*/ 4485320 h 4638125"/>
              <a:gd name="connsiteX13" fmla="*/ 0 w 10917814"/>
              <a:gd name="connsiteY13" fmla="*/ 441224 h 4638125"/>
              <a:gd name="connsiteX14" fmla="*/ 152805 w 10917814"/>
              <a:gd name="connsiteY14" fmla="*/ 288419 h 4638125"/>
              <a:gd name="connsiteX15" fmla="*/ 5041650 w 10917814"/>
              <a:gd name="connsiteY15" fmla="*/ 288419 h 4638125"/>
              <a:gd name="connsiteX16" fmla="*/ 5409275 w 10917814"/>
              <a:gd name="connsiteY16" fmla="*/ 12700 h 4638125"/>
              <a:gd name="connsiteX17" fmla="*/ 5417742 w 10917814"/>
              <a:gd name="connsiteY17" fmla="*/ 9525 h 4638125"/>
              <a:gd name="connsiteX18" fmla="*/ 5430442 w 10917814"/>
              <a:gd name="connsiteY18" fmla="*/ 4762 h 46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917814" h="4638125">
                <a:moveTo>
                  <a:pt x="5441025" y="0"/>
                </a:moveTo>
                <a:lnTo>
                  <a:pt x="5453725" y="0"/>
                </a:lnTo>
                <a:lnTo>
                  <a:pt x="5464308" y="0"/>
                </a:lnTo>
                <a:lnTo>
                  <a:pt x="5477009" y="4762"/>
                </a:lnTo>
                <a:lnTo>
                  <a:pt x="5489708" y="9525"/>
                </a:lnTo>
                <a:lnTo>
                  <a:pt x="5498175" y="12700"/>
                </a:lnTo>
                <a:lnTo>
                  <a:pt x="5865801" y="288419"/>
                </a:lnTo>
                <a:lnTo>
                  <a:pt x="10765009" y="288419"/>
                </a:lnTo>
                <a:cubicBezTo>
                  <a:pt x="10849401" y="288419"/>
                  <a:pt x="10917814" y="356832"/>
                  <a:pt x="10917814" y="441224"/>
                </a:cubicBezTo>
                <a:lnTo>
                  <a:pt x="10917814" y="4485320"/>
                </a:lnTo>
                <a:cubicBezTo>
                  <a:pt x="10917814" y="4569712"/>
                  <a:pt x="10849401" y="4638125"/>
                  <a:pt x="10765009" y="4638125"/>
                </a:cubicBezTo>
                <a:lnTo>
                  <a:pt x="152805" y="4638125"/>
                </a:lnTo>
                <a:cubicBezTo>
                  <a:pt x="68413" y="4638125"/>
                  <a:pt x="0" y="4569712"/>
                  <a:pt x="0" y="4485320"/>
                </a:cubicBezTo>
                <a:lnTo>
                  <a:pt x="0" y="441224"/>
                </a:lnTo>
                <a:cubicBezTo>
                  <a:pt x="0" y="356832"/>
                  <a:pt x="68413" y="288419"/>
                  <a:pt x="152805" y="288419"/>
                </a:cubicBezTo>
                <a:lnTo>
                  <a:pt x="5041650" y="288419"/>
                </a:lnTo>
                <a:lnTo>
                  <a:pt x="5409275" y="12700"/>
                </a:lnTo>
                <a:lnTo>
                  <a:pt x="5417742" y="9525"/>
                </a:lnTo>
                <a:lnTo>
                  <a:pt x="5430442" y="4762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1A7CAF6F-A6A9-E689-9031-8383F57685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t="17080" r="63258" b="43608"/>
          <a:stretch/>
        </p:blipFill>
        <p:spPr>
          <a:xfrm>
            <a:off x="5506090" y="2050987"/>
            <a:ext cx="5875908" cy="3929196"/>
          </a:xfrm>
          <a:effectLst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763D69F-CB94-E4F2-C33D-01FDDB8B558C}"/>
              </a:ext>
            </a:extLst>
          </p:cNvPr>
          <p:cNvSpPr txBox="1">
            <a:spLocks/>
          </p:cNvSpPr>
          <p:nvPr/>
        </p:nvSpPr>
        <p:spPr>
          <a:xfrm>
            <a:off x="1116014" y="2222500"/>
            <a:ext cx="4318628" cy="3636963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可按</a:t>
            </a:r>
            <a:r>
              <a:rPr lang="zh-TW" sz="18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“</a:t>
            </a:r>
            <a:r>
              <a:rPr lang="en-US" sz="1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Keep Solver Solution</a:t>
            </a:r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” </a:t>
            </a:r>
            <a:r>
              <a:rPr lang="zh-TW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保留答案。</a:t>
            </a:r>
            <a:endParaRPr lang="en-HK" altLang="zh-TW" sz="1800" dirty="0">
              <a:effectLst/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endParaRPr lang="en-HK" altLang="zh-TW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在 </a:t>
            </a:r>
            <a:r>
              <a:rPr lang="en-HK" altLang="zh-TW" dirty="0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D6 </a:t>
            </a:r>
            <a:r>
              <a:rPr lang="zh-TW" altLang="en-US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顯示出由</a:t>
            </a:r>
            <a:r>
              <a:rPr lang="en-HK" altLang="zh-TW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Solver </a:t>
            </a:r>
            <a:r>
              <a:rPr lang="zh-TW" altLang="en-US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給出的答案。</a:t>
            </a:r>
            <a:endParaRPr lang="en-US" dirty="0">
              <a:latin typeface="MingLiU_HKSCS" panose="02020500000000000000" pitchFamily="18" charset="-120"/>
              <a:ea typeface="MingLiU_HKSCS" panose="02020500000000000000" pitchFamily="18" charset="-12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65543BA-192F-9D8A-ED5A-5AD6E6668B37}"/>
              </a:ext>
            </a:extLst>
          </p:cNvPr>
          <p:cNvSpPr/>
          <p:nvPr/>
        </p:nvSpPr>
        <p:spPr>
          <a:xfrm>
            <a:off x="7646874" y="2631523"/>
            <a:ext cx="797170" cy="5216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4D11C84-02FA-FB69-EA55-BC22C5CF5B88}"/>
              </a:ext>
            </a:extLst>
          </p:cNvPr>
          <p:cNvSpPr/>
          <p:nvPr/>
        </p:nvSpPr>
        <p:spPr>
          <a:xfrm>
            <a:off x="6436452" y="4428448"/>
            <a:ext cx="1680309" cy="259837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C85744A-A263-7609-282C-60DC5027C1E6}"/>
              </a:ext>
            </a:extLst>
          </p:cNvPr>
          <p:cNvGrpSpPr/>
          <p:nvPr/>
        </p:nvGrpSpPr>
        <p:grpSpPr>
          <a:xfrm>
            <a:off x="3446025" y="6257891"/>
            <a:ext cx="5299948" cy="577665"/>
            <a:chOff x="2004494" y="6028954"/>
            <a:chExt cx="7160133" cy="78041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9B5D7E5-50B7-D3E0-9CA4-8186557A5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627" y="6112666"/>
              <a:ext cx="635000" cy="685800"/>
            </a:xfrm>
            <a:prstGeom prst="rect">
              <a:avLst/>
            </a:prstGeom>
            <a:noFill/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5FF0250-2D7E-EAE9-9951-67EF1E0D9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8167" y="6028954"/>
              <a:ext cx="990600" cy="7804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858EA7E-9F21-2BD6-BC16-7ECAD488B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4494" y="6210138"/>
              <a:ext cx="1219200" cy="49085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449247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E0D4A3-ECB8-4689-ABDB-9CE848CE8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632279-C1F7-0C47-6501-141478C61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 anchor="ctr">
            <a:normAutofit/>
          </a:bodyPr>
          <a:lstStyle/>
          <a:p>
            <a:r>
              <a:rPr lang="en-US" altLang="zh-TW" sz="3600" dirty="0">
                <a:solidFill>
                  <a:schemeClr val="tx1"/>
                </a:solidFill>
                <a:ea typeface="MingLiU_HKSCS" panose="02020500000000000000" pitchFamily="18" charset="-120"/>
              </a:rPr>
              <a:t>Microsoft Excel Solver </a:t>
            </a:r>
            <a:r>
              <a:rPr lang="zh-TW" altLang="en-US" sz="3600" dirty="0">
                <a:solidFill>
                  <a:schemeClr val="tx1"/>
                </a:solidFill>
                <a:ea typeface="MingLiU_HKSCS" panose="02020500000000000000" pitchFamily="18" charset="-120"/>
              </a:rPr>
              <a:t>基本操作簡介</a:t>
            </a:r>
            <a:endParaRPr lang="en-HK" sz="3600" dirty="0">
              <a:solidFill>
                <a:schemeClr val="tx1"/>
              </a:solidFill>
              <a:ea typeface="MingLiU_HKSCS" panose="02020500000000000000" pitchFamily="18" charset="-12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854772B-9C8F-4037-89E0-3A45208AB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1576408"/>
            <a:ext cx="10917814" cy="4638125"/>
          </a:xfrm>
          <a:custGeom>
            <a:avLst/>
            <a:gdLst>
              <a:gd name="connsiteX0" fmla="*/ 5441025 w 10917814"/>
              <a:gd name="connsiteY0" fmla="*/ 0 h 4638125"/>
              <a:gd name="connsiteX1" fmla="*/ 5453725 w 10917814"/>
              <a:gd name="connsiteY1" fmla="*/ 0 h 4638125"/>
              <a:gd name="connsiteX2" fmla="*/ 5464308 w 10917814"/>
              <a:gd name="connsiteY2" fmla="*/ 0 h 4638125"/>
              <a:gd name="connsiteX3" fmla="*/ 5477009 w 10917814"/>
              <a:gd name="connsiteY3" fmla="*/ 4762 h 4638125"/>
              <a:gd name="connsiteX4" fmla="*/ 5489708 w 10917814"/>
              <a:gd name="connsiteY4" fmla="*/ 9525 h 4638125"/>
              <a:gd name="connsiteX5" fmla="*/ 5498175 w 10917814"/>
              <a:gd name="connsiteY5" fmla="*/ 12700 h 4638125"/>
              <a:gd name="connsiteX6" fmla="*/ 5865801 w 10917814"/>
              <a:gd name="connsiteY6" fmla="*/ 288419 h 4638125"/>
              <a:gd name="connsiteX7" fmla="*/ 10765009 w 10917814"/>
              <a:gd name="connsiteY7" fmla="*/ 288419 h 4638125"/>
              <a:gd name="connsiteX8" fmla="*/ 10917814 w 10917814"/>
              <a:gd name="connsiteY8" fmla="*/ 441224 h 4638125"/>
              <a:gd name="connsiteX9" fmla="*/ 10917814 w 10917814"/>
              <a:gd name="connsiteY9" fmla="*/ 4485320 h 4638125"/>
              <a:gd name="connsiteX10" fmla="*/ 10765009 w 10917814"/>
              <a:gd name="connsiteY10" fmla="*/ 4638125 h 4638125"/>
              <a:gd name="connsiteX11" fmla="*/ 152805 w 10917814"/>
              <a:gd name="connsiteY11" fmla="*/ 4638125 h 4638125"/>
              <a:gd name="connsiteX12" fmla="*/ 0 w 10917814"/>
              <a:gd name="connsiteY12" fmla="*/ 4485320 h 4638125"/>
              <a:gd name="connsiteX13" fmla="*/ 0 w 10917814"/>
              <a:gd name="connsiteY13" fmla="*/ 441224 h 4638125"/>
              <a:gd name="connsiteX14" fmla="*/ 152805 w 10917814"/>
              <a:gd name="connsiteY14" fmla="*/ 288419 h 4638125"/>
              <a:gd name="connsiteX15" fmla="*/ 5041650 w 10917814"/>
              <a:gd name="connsiteY15" fmla="*/ 288419 h 4638125"/>
              <a:gd name="connsiteX16" fmla="*/ 5409275 w 10917814"/>
              <a:gd name="connsiteY16" fmla="*/ 12700 h 4638125"/>
              <a:gd name="connsiteX17" fmla="*/ 5417742 w 10917814"/>
              <a:gd name="connsiteY17" fmla="*/ 9525 h 4638125"/>
              <a:gd name="connsiteX18" fmla="*/ 5430442 w 10917814"/>
              <a:gd name="connsiteY18" fmla="*/ 4762 h 46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917814" h="4638125">
                <a:moveTo>
                  <a:pt x="5441025" y="0"/>
                </a:moveTo>
                <a:lnTo>
                  <a:pt x="5453725" y="0"/>
                </a:lnTo>
                <a:lnTo>
                  <a:pt x="5464308" y="0"/>
                </a:lnTo>
                <a:lnTo>
                  <a:pt x="5477009" y="4762"/>
                </a:lnTo>
                <a:lnTo>
                  <a:pt x="5489708" y="9525"/>
                </a:lnTo>
                <a:lnTo>
                  <a:pt x="5498175" y="12700"/>
                </a:lnTo>
                <a:lnTo>
                  <a:pt x="5865801" y="288419"/>
                </a:lnTo>
                <a:lnTo>
                  <a:pt x="10765009" y="288419"/>
                </a:lnTo>
                <a:cubicBezTo>
                  <a:pt x="10849401" y="288419"/>
                  <a:pt x="10917814" y="356832"/>
                  <a:pt x="10917814" y="441224"/>
                </a:cubicBezTo>
                <a:lnTo>
                  <a:pt x="10917814" y="4485320"/>
                </a:lnTo>
                <a:cubicBezTo>
                  <a:pt x="10917814" y="4569712"/>
                  <a:pt x="10849401" y="4638125"/>
                  <a:pt x="10765009" y="4638125"/>
                </a:cubicBezTo>
                <a:lnTo>
                  <a:pt x="152805" y="4638125"/>
                </a:lnTo>
                <a:cubicBezTo>
                  <a:pt x="68413" y="4638125"/>
                  <a:pt x="0" y="4569712"/>
                  <a:pt x="0" y="4485320"/>
                </a:cubicBezTo>
                <a:lnTo>
                  <a:pt x="0" y="441224"/>
                </a:lnTo>
                <a:cubicBezTo>
                  <a:pt x="0" y="356832"/>
                  <a:pt x="68413" y="288419"/>
                  <a:pt x="152805" y="288419"/>
                </a:cubicBezTo>
                <a:lnTo>
                  <a:pt x="5041650" y="288419"/>
                </a:lnTo>
                <a:lnTo>
                  <a:pt x="5409275" y="12700"/>
                </a:lnTo>
                <a:lnTo>
                  <a:pt x="5417742" y="9525"/>
                </a:lnTo>
                <a:lnTo>
                  <a:pt x="5430442" y="4762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B6BE49D-D799-70C8-18E1-901672F03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732" y="2008909"/>
            <a:ext cx="9966953" cy="3849889"/>
          </a:xfrm>
          <a:effectLst/>
        </p:spPr>
        <p:txBody>
          <a:bodyPr anchor="t">
            <a:normAutofit/>
          </a:bodyPr>
          <a:lstStyle/>
          <a:p>
            <a:r>
              <a:rPr lang="zh-TW" altLang="en-US" dirty="0"/>
              <a:t>假如我們發現之前討論的線性</a:t>
            </a:r>
            <a:r>
              <a:rPr lang="zh-TW" altLang="en-US" sz="1800" dirty="0">
                <a:solidFill>
                  <a:schemeClr val="tx1"/>
                </a:solidFill>
                <a:latin typeface="MingLiU_HKSCS" panose="02020500000000000000" pitchFamily="18" charset="-120"/>
                <a:ea typeface="MingLiU_HKSCS" panose="02020500000000000000" pitchFamily="18" charset="-120"/>
              </a:rPr>
              <a:t>規劃的</a:t>
            </a:r>
            <a:r>
              <a:rPr lang="zh-TW" altLang="en-US" sz="1800" dirty="0">
                <a:solidFill>
                  <a:schemeClr val="tx1"/>
                </a:solidFill>
                <a:ea typeface="MingLiU_HKSCS" panose="02020500000000000000" pitchFamily="18" charset="-120"/>
              </a:rPr>
              <a:t>目標函數是不正確。。。</a:t>
            </a:r>
            <a:endParaRPr lang="en-HK" altLang="zh-TW" sz="1800" dirty="0">
              <a:solidFill>
                <a:schemeClr val="tx1"/>
              </a:solidFill>
              <a:ea typeface="MingLiU_HKSCS" panose="02020500000000000000" pitchFamily="18" charset="-120"/>
            </a:endParaRPr>
          </a:p>
          <a:p>
            <a:r>
              <a:rPr lang="zh-TW" altLang="en-US" sz="1800" dirty="0">
                <a:solidFill>
                  <a:schemeClr val="tx1"/>
                </a:solidFill>
                <a:ea typeface="MingLiU_HKSCS" panose="02020500000000000000" pitchFamily="18" charset="-120"/>
              </a:rPr>
              <a:t>正確的</a:t>
            </a:r>
            <a:r>
              <a:rPr lang="zh-TW" altLang="en-US" dirty="0"/>
              <a:t>目標函數更新如下，我們仍然可以用</a:t>
            </a:r>
            <a:r>
              <a:rPr lang="zh-TW" altLang="en-US" sz="1800" dirty="0">
                <a:solidFill>
                  <a:schemeClr val="tx1"/>
                </a:solidFill>
                <a:ea typeface="MingLiU_HKSCS" panose="02020500000000000000" pitchFamily="18" charset="-120"/>
              </a:rPr>
              <a:t> </a:t>
            </a:r>
            <a:r>
              <a:rPr lang="en-US" altLang="zh-TW" sz="1800" dirty="0">
                <a:solidFill>
                  <a:schemeClr val="tx1"/>
                </a:solidFill>
                <a:ea typeface="MingLiU_HKSCS" panose="02020500000000000000" pitchFamily="18" charset="-120"/>
              </a:rPr>
              <a:t>Microsoft Excel Solver </a:t>
            </a:r>
            <a:r>
              <a:rPr lang="zh-TW" altLang="en-US" sz="1800" dirty="0">
                <a:solidFill>
                  <a:schemeClr val="tx1"/>
                </a:solidFill>
                <a:ea typeface="MingLiU_HKSCS" panose="02020500000000000000" pitchFamily="18" charset="-120"/>
              </a:rPr>
              <a:t>找出最優的解。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50C7456-AC21-9AAC-4E5A-EE2328D70B16}"/>
                  </a:ext>
                </a:extLst>
              </p:cNvPr>
              <p:cNvSpPr txBox="1"/>
              <p:nvPr/>
            </p:nvSpPr>
            <p:spPr>
              <a:xfrm>
                <a:off x="3801244" y="2895703"/>
                <a:ext cx="4733155" cy="29546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𝑀𝑎𝑥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            </m:t>
                      </m:r>
                      <m:sSup>
                        <m:sSupPr>
                          <m:ctrlPr>
                            <a:rPr lang="en-HK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HK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b="0" dirty="0"/>
              </a:p>
              <a:p>
                <a:endParaRPr lang="en-HK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1.5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≤9</m:t>
                      </m:r>
                    </m:oMath>
                  </m:oMathPara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150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+70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50</m:t>
                      </m:r>
                    </m:oMath>
                  </m:oMathPara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≤6</m:t>
                      </m:r>
                    </m:oMath>
                  </m:oMathPara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50C7456-AC21-9AAC-4E5A-EE2328D70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244" y="2895703"/>
                <a:ext cx="4733155" cy="2954655"/>
              </a:xfrm>
              <a:prstGeom prst="rect">
                <a:avLst/>
              </a:prstGeom>
              <a:blipFill>
                <a:blip r:embed="rId2"/>
                <a:stretch>
                  <a:fillRect l="-2320" b="-2680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FA80E798-1C1C-F98B-3006-06F18DC2EE83}"/>
              </a:ext>
            </a:extLst>
          </p:cNvPr>
          <p:cNvGrpSpPr/>
          <p:nvPr/>
        </p:nvGrpSpPr>
        <p:grpSpPr>
          <a:xfrm>
            <a:off x="3446025" y="6257891"/>
            <a:ext cx="5299948" cy="577665"/>
            <a:chOff x="2004494" y="6028954"/>
            <a:chExt cx="7160133" cy="78041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43D64F5-8DCF-C11F-03C0-103690D7D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627" y="6112666"/>
              <a:ext cx="635000" cy="685800"/>
            </a:xfrm>
            <a:prstGeom prst="rect">
              <a:avLst/>
            </a:prstGeom>
            <a:noFill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29A6CCC-875A-85D7-F429-CDDA6EFA9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8167" y="6028954"/>
              <a:ext cx="990600" cy="7804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83B5555-38B5-C30E-910E-9E2068C5E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4494" y="6210138"/>
              <a:ext cx="1219200" cy="49085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" name="Picture 4" descr="A picture containing design, bed&#10;&#10;Description automatically generated">
            <a:extLst>
              <a:ext uri="{FF2B5EF4-FFF2-40B4-BE49-F238E27FC236}">
                <a16:creationId xmlns:a16="http://schemas.microsoft.com/office/drawing/2014/main" id="{DA1F32E5-3AE4-107E-BFF0-538D272016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9435" y="3107779"/>
            <a:ext cx="314325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09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E0D4A3-ECB8-4689-ABDB-9CE848CE8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854772B-9C8F-4037-89E0-3A45208AB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1576408"/>
            <a:ext cx="10917814" cy="4638125"/>
          </a:xfrm>
          <a:custGeom>
            <a:avLst/>
            <a:gdLst>
              <a:gd name="connsiteX0" fmla="*/ 5441025 w 10917814"/>
              <a:gd name="connsiteY0" fmla="*/ 0 h 4638125"/>
              <a:gd name="connsiteX1" fmla="*/ 5453725 w 10917814"/>
              <a:gd name="connsiteY1" fmla="*/ 0 h 4638125"/>
              <a:gd name="connsiteX2" fmla="*/ 5464308 w 10917814"/>
              <a:gd name="connsiteY2" fmla="*/ 0 h 4638125"/>
              <a:gd name="connsiteX3" fmla="*/ 5477009 w 10917814"/>
              <a:gd name="connsiteY3" fmla="*/ 4762 h 4638125"/>
              <a:gd name="connsiteX4" fmla="*/ 5489708 w 10917814"/>
              <a:gd name="connsiteY4" fmla="*/ 9525 h 4638125"/>
              <a:gd name="connsiteX5" fmla="*/ 5498175 w 10917814"/>
              <a:gd name="connsiteY5" fmla="*/ 12700 h 4638125"/>
              <a:gd name="connsiteX6" fmla="*/ 5865801 w 10917814"/>
              <a:gd name="connsiteY6" fmla="*/ 288419 h 4638125"/>
              <a:gd name="connsiteX7" fmla="*/ 10765009 w 10917814"/>
              <a:gd name="connsiteY7" fmla="*/ 288419 h 4638125"/>
              <a:gd name="connsiteX8" fmla="*/ 10917814 w 10917814"/>
              <a:gd name="connsiteY8" fmla="*/ 441224 h 4638125"/>
              <a:gd name="connsiteX9" fmla="*/ 10917814 w 10917814"/>
              <a:gd name="connsiteY9" fmla="*/ 4485320 h 4638125"/>
              <a:gd name="connsiteX10" fmla="*/ 10765009 w 10917814"/>
              <a:gd name="connsiteY10" fmla="*/ 4638125 h 4638125"/>
              <a:gd name="connsiteX11" fmla="*/ 152805 w 10917814"/>
              <a:gd name="connsiteY11" fmla="*/ 4638125 h 4638125"/>
              <a:gd name="connsiteX12" fmla="*/ 0 w 10917814"/>
              <a:gd name="connsiteY12" fmla="*/ 4485320 h 4638125"/>
              <a:gd name="connsiteX13" fmla="*/ 0 w 10917814"/>
              <a:gd name="connsiteY13" fmla="*/ 441224 h 4638125"/>
              <a:gd name="connsiteX14" fmla="*/ 152805 w 10917814"/>
              <a:gd name="connsiteY14" fmla="*/ 288419 h 4638125"/>
              <a:gd name="connsiteX15" fmla="*/ 5041650 w 10917814"/>
              <a:gd name="connsiteY15" fmla="*/ 288419 h 4638125"/>
              <a:gd name="connsiteX16" fmla="*/ 5409275 w 10917814"/>
              <a:gd name="connsiteY16" fmla="*/ 12700 h 4638125"/>
              <a:gd name="connsiteX17" fmla="*/ 5417742 w 10917814"/>
              <a:gd name="connsiteY17" fmla="*/ 9525 h 4638125"/>
              <a:gd name="connsiteX18" fmla="*/ 5430442 w 10917814"/>
              <a:gd name="connsiteY18" fmla="*/ 4762 h 46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917814" h="4638125">
                <a:moveTo>
                  <a:pt x="5441025" y="0"/>
                </a:moveTo>
                <a:lnTo>
                  <a:pt x="5453725" y="0"/>
                </a:lnTo>
                <a:lnTo>
                  <a:pt x="5464308" y="0"/>
                </a:lnTo>
                <a:lnTo>
                  <a:pt x="5477009" y="4762"/>
                </a:lnTo>
                <a:lnTo>
                  <a:pt x="5489708" y="9525"/>
                </a:lnTo>
                <a:lnTo>
                  <a:pt x="5498175" y="12700"/>
                </a:lnTo>
                <a:lnTo>
                  <a:pt x="5865801" y="288419"/>
                </a:lnTo>
                <a:lnTo>
                  <a:pt x="10765009" y="288419"/>
                </a:lnTo>
                <a:cubicBezTo>
                  <a:pt x="10849401" y="288419"/>
                  <a:pt x="10917814" y="356832"/>
                  <a:pt x="10917814" y="441224"/>
                </a:cubicBezTo>
                <a:lnTo>
                  <a:pt x="10917814" y="4485320"/>
                </a:lnTo>
                <a:cubicBezTo>
                  <a:pt x="10917814" y="4569712"/>
                  <a:pt x="10849401" y="4638125"/>
                  <a:pt x="10765009" y="4638125"/>
                </a:cubicBezTo>
                <a:lnTo>
                  <a:pt x="152805" y="4638125"/>
                </a:lnTo>
                <a:cubicBezTo>
                  <a:pt x="68413" y="4638125"/>
                  <a:pt x="0" y="4569712"/>
                  <a:pt x="0" y="4485320"/>
                </a:cubicBezTo>
                <a:lnTo>
                  <a:pt x="0" y="441224"/>
                </a:lnTo>
                <a:cubicBezTo>
                  <a:pt x="0" y="356832"/>
                  <a:pt x="68413" y="288419"/>
                  <a:pt x="152805" y="288419"/>
                </a:cubicBezTo>
                <a:lnTo>
                  <a:pt x="5041650" y="288419"/>
                </a:lnTo>
                <a:lnTo>
                  <a:pt x="5409275" y="12700"/>
                </a:lnTo>
                <a:lnTo>
                  <a:pt x="5417742" y="9525"/>
                </a:lnTo>
                <a:lnTo>
                  <a:pt x="5430442" y="4762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67628F1B-70D3-08D5-A992-59CA0DCE81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99" t="27402" r="63079" b="30894"/>
          <a:stretch/>
        </p:blipFill>
        <p:spPr>
          <a:xfrm>
            <a:off x="5545683" y="2234242"/>
            <a:ext cx="5460521" cy="3636819"/>
          </a:xfrm>
          <a:effectLst/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6470388-FBD9-111D-ECC5-4C15B2852E69}"/>
              </a:ext>
            </a:extLst>
          </p:cNvPr>
          <p:cNvGrpSpPr/>
          <p:nvPr/>
        </p:nvGrpSpPr>
        <p:grpSpPr>
          <a:xfrm>
            <a:off x="3446025" y="6257891"/>
            <a:ext cx="5299948" cy="577665"/>
            <a:chOff x="2004494" y="6028954"/>
            <a:chExt cx="7160133" cy="78041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9AE53D9-3CD9-809A-A94A-07F976550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627" y="6112666"/>
              <a:ext cx="635000" cy="685800"/>
            </a:xfrm>
            <a:prstGeom prst="rect">
              <a:avLst/>
            </a:prstGeom>
            <a:noFill/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7ED939A-9BA2-E11A-7F79-5EC03E305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8167" y="6028954"/>
              <a:ext cx="990600" cy="7804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E321634-343A-7625-7F43-9E0CDD2F9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4494" y="6210138"/>
              <a:ext cx="1219200" cy="49085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39ECB3A-5281-4473-B61C-ACC6BD241009}"/>
              </a:ext>
            </a:extLst>
          </p:cNvPr>
          <p:cNvSpPr txBox="1">
            <a:spLocks/>
          </p:cNvSpPr>
          <p:nvPr/>
        </p:nvSpPr>
        <p:spPr>
          <a:xfrm>
            <a:off x="1116014" y="2222500"/>
            <a:ext cx="4318628" cy="3636963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當有需要將變量設定為整數</a:t>
            </a:r>
            <a:r>
              <a:rPr lang="zh-TW" altLang="en-US" dirty="0">
                <a:latin typeface="MingLiU_HKSCS" panose="02020500000000000000" pitchFamily="18" charset="-120"/>
                <a:ea typeface="MingLiU_HKSCS" panose="02020500000000000000" pitchFamily="18" charset="-120"/>
              </a:rPr>
              <a:t>變量</a:t>
            </a:r>
            <a:r>
              <a:rPr lang="zh-TW" altLang="en-US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或者</a:t>
            </a:r>
            <a:r>
              <a:rPr lang="zh-TW" altLang="en-US" dirty="0">
                <a:latin typeface="MingLiU_HKSCS" panose="02020500000000000000" pitchFamily="18" charset="-120"/>
                <a:ea typeface="MingLiU_HKSCS" panose="02020500000000000000" pitchFamily="18" charset="-120"/>
              </a:rPr>
              <a:t>二進制變量時，我們可以在設定約束時選取有關變量為</a:t>
            </a:r>
            <a:endParaRPr lang="en-HK" altLang="zh-TW" dirty="0">
              <a:latin typeface="MingLiU_HKSCS" panose="02020500000000000000" pitchFamily="18" charset="-120"/>
              <a:ea typeface="MingLiU_HKSCS" panose="02020500000000000000" pitchFamily="18" charset="-120"/>
            </a:endParaRPr>
          </a:p>
          <a:p>
            <a:endParaRPr lang="en-HK" altLang="zh-TW" dirty="0">
              <a:latin typeface="MingLiU_HKSCS" panose="02020500000000000000" pitchFamily="18" charset="-120"/>
              <a:ea typeface="MingLiU_HKSCS" panose="02020500000000000000" pitchFamily="18" charset="-120"/>
            </a:endParaRPr>
          </a:p>
          <a:p>
            <a:pPr lvl="1"/>
            <a:r>
              <a:rPr lang="zh-TW" altLang="en-US" b="1" dirty="0">
                <a:solidFill>
                  <a:srgbClr val="00B050"/>
                </a:solidFill>
                <a:latin typeface="MingLiU_HKSCS" panose="02020500000000000000" pitchFamily="18" charset="-120"/>
                <a:ea typeface="MingLiU_HKSCS" panose="02020500000000000000" pitchFamily="18" charset="-120"/>
              </a:rPr>
              <a:t>整數變量</a:t>
            </a:r>
            <a:r>
              <a:rPr lang="en-HK" altLang="zh-TW" b="1" dirty="0">
                <a:solidFill>
                  <a:srgbClr val="00B050"/>
                </a:solidFill>
                <a:latin typeface="MingLiU_HKSCS" panose="02020500000000000000" pitchFamily="18" charset="-120"/>
                <a:ea typeface="MingLiU_HKSCS" panose="02020500000000000000" pitchFamily="18" charset="-120"/>
              </a:rPr>
              <a:t>(int); </a:t>
            </a:r>
            <a:r>
              <a:rPr lang="zh-TW" altLang="en-US" b="1" dirty="0">
                <a:solidFill>
                  <a:srgbClr val="00B050"/>
                </a:solidFill>
                <a:latin typeface="MingLiU_HKSCS" panose="02020500000000000000" pitchFamily="18" charset="-120"/>
                <a:ea typeface="MingLiU_HKSCS" panose="02020500000000000000" pitchFamily="18" charset="-120"/>
              </a:rPr>
              <a:t>或</a:t>
            </a:r>
            <a:endParaRPr lang="en-HK" altLang="zh-TW" b="1" dirty="0">
              <a:solidFill>
                <a:srgbClr val="00B050"/>
              </a:solidFill>
              <a:latin typeface="MingLiU_HKSCS" panose="02020500000000000000" pitchFamily="18" charset="-120"/>
              <a:ea typeface="MingLiU_HKSCS" panose="02020500000000000000" pitchFamily="18" charset="-120"/>
            </a:endParaRPr>
          </a:p>
          <a:p>
            <a:pPr lvl="1"/>
            <a:endParaRPr lang="en-US" b="1" dirty="0">
              <a:solidFill>
                <a:srgbClr val="00B050"/>
              </a:solidFill>
              <a:latin typeface="MingLiU_HKSCS" panose="02020500000000000000" pitchFamily="18" charset="-120"/>
              <a:ea typeface="MingLiU_HKSCS" panose="02020500000000000000" pitchFamily="18" charset="-120"/>
            </a:endParaRPr>
          </a:p>
          <a:p>
            <a:pPr lvl="1"/>
            <a:r>
              <a:rPr lang="zh-TW" altLang="en-US" b="1" dirty="0">
                <a:solidFill>
                  <a:srgbClr val="00B050"/>
                </a:solidFill>
                <a:latin typeface="MingLiU_HKSCS" panose="02020500000000000000" pitchFamily="18" charset="-120"/>
                <a:ea typeface="MingLiU_HKSCS" panose="02020500000000000000" pitchFamily="18" charset="-120"/>
              </a:rPr>
              <a:t>二進制變量</a:t>
            </a:r>
            <a:r>
              <a:rPr lang="en-US" altLang="zh-TW" b="1" dirty="0">
                <a:solidFill>
                  <a:srgbClr val="00B050"/>
                </a:solidFill>
                <a:latin typeface="MingLiU_HKSCS" panose="02020500000000000000" pitchFamily="18" charset="-120"/>
                <a:ea typeface="MingLiU_HKSCS" panose="02020500000000000000" pitchFamily="18" charset="-120"/>
              </a:rPr>
              <a:t> (bin)</a:t>
            </a:r>
            <a:endParaRPr lang="en-US" b="1" dirty="0">
              <a:solidFill>
                <a:srgbClr val="00B050"/>
              </a:solidFill>
              <a:latin typeface="MingLiU_HKSCS" panose="02020500000000000000" pitchFamily="18" charset="-120"/>
              <a:ea typeface="MingLiU_HKSCS" panose="02020500000000000000" pitchFamily="18" charset="-12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21FA8B1-45AD-186B-DFAA-EDDBD26465FD}"/>
              </a:ext>
            </a:extLst>
          </p:cNvPr>
          <p:cNvSpPr/>
          <p:nvPr/>
        </p:nvSpPr>
        <p:spPr>
          <a:xfrm>
            <a:off x="8275944" y="5281592"/>
            <a:ext cx="686901" cy="35145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>
              <a:noFill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9411D70-6EEE-E870-5761-FC33A7DE7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447675"/>
            <a:ext cx="10572750" cy="969963"/>
          </a:xfrm>
          <a:effectLst/>
        </p:spPr>
        <p:txBody>
          <a:bodyPr anchor="ctr">
            <a:normAutofit/>
          </a:bodyPr>
          <a:lstStyle/>
          <a:p>
            <a:r>
              <a:rPr lang="en-US" altLang="zh-TW" sz="3600" dirty="0">
                <a:solidFill>
                  <a:schemeClr val="tx1"/>
                </a:solidFill>
                <a:ea typeface="MingLiU_HKSCS" panose="02020500000000000000" pitchFamily="18" charset="-120"/>
              </a:rPr>
              <a:t>Microsoft Excel Solver </a:t>
            </a:r>
            <a:r>
              <a:rPr lang="zh-TW" altLang="en-US" sz="3600" dirty="0">
                <a:solidFill>
                  <a:schemeClr val="tx1"/>
                </a:solidFill>
                <a:ea typeface="MingLiU_HKSCS" panose="02020500000000000000" pitchFamily="18" charset="-120"/>
              </a:rPr>
              <a:t>基本操作簡介</a:t>
            </a:r>
            <a:endParaRPr lang="en-HK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799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E0D4A3-ECB8-4689-ABDB-9CE848CE8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B02612-F9D8-F145-4BF6-A9A0C6051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sz="3600" dirty="0">
                <a:solidFill>
                  <a:schemeClr val="tx1"/>
                </a:solidFill>
                <a:ea typeface="MingLiU_HKSCS" panose="02020500000000000000" pitchFamily="18" charset="-120"/>
              </a:rPr>
              <a:t>Microsoft Excel Solver </a:t>
            </a:r>
            <a:r>
              <a:rPr lang="zh-TW" altLang="en-US" sz="3600" dirty="0">
                <a:solidFill>
                  <a:schemeClr val="tx1"/>
                </a:solidFill>
                <a:ea typeface="MingLiU_HKSCS" panose="02020500000000000000" pitchFamily="18" charset="-120"/>
              </a:rPr>
              <a:t>基本操作簡介</a:t>
            </a:r>
            <a:endParaRPr lang="en-US" sz="3600" dirty="0">
              <a:solidFill>
                <a:schemeClr val="tx1"/>
              </a:solidFill>
              <a:ea typeface="MingLiU_HKSCS" panose="02020500000000000000" pitchFamily="18" charset="-12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854772B-9C8F-4037-89E0-3A45208AB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1576408"/>
            <a:ext cx="10917814" cy="4638125"/>
          </a:xfrm>
          <a:custGeom>
            <a:avLst/>
            <a:gdLst>
              <a:gd name="connsiteX0" fmla="*/ 5441025 w 10917814"/>
              <a:gd name="connsiteY0" fmla="*/ 0 h 4638125"/>
              <a:gd name="connsiteX1" fmla="*/ 5453725 w 10917814"/>
              <a:gd name="connsiteY1" fmla="*/ 0 h 4638125"/>
              <a:gd name="connsiteX2" fmla="*/ 5464308 w 10917814"/>
              <a:gd name="connsiteY2" fmla="*/ 0 h 4638125"/>
              <a:gd name="connsiteX3" fmla="*/ 5477009 w 10917814"/>
              <a:gd name="connsiteY3" fmla="*/ 4762 h 4638125"/>
              <a:gd name="connsiteX4" fmla="*/ 5489708 w 10917814"/>
              <a:gd name="connsiteY4" fmla="*/ 9525 h 4638125"/>
              <a:gd name="connsiteX5" fmla="*/ 5498175 w 10917814"/>
              <a:gd name="connsiteY5" fmla="*/ 12700 h 4638125"/>
              <a:gd name="connsiteX6" fmla="*/ 5865801 w 10917814"/>
              <a:gd name="connsiteY6" fmla="*/ 288419 h 4638125"/>
              <a:gd name="connsiteX7" fmla="*/ 10765009 w 10917814"/>
              <a:gd name="connsiteY7" fmla="*/ 288419 h 4638125"/>
              <a:gd name="connsiteX8" fmla="*/ 10917814 w 10917814"/>
              <a:gd name="connsiteY8" fmla="*/ 441224 h 4638125"/>
              <a:gd name="connsiteX9" fmla="*/ 10917814 w 10917814"/>
              <a:gd name="connsiteY9" fmla="*/ 4485320 h 4638125"/>
              <a:gd name="connsiteX10" fmla="*/ 10765009 w 10917814"/>
              <a:gd name="connsiteY10" fmla="*/ 4638125 h 4638125"/>
              <a:gd name="connsiteX11" fmla="*/ 152805 w 10917814"/>
              <a:gd name="connsiteY11" fmla="*/ 4638125 h 4638125"/>
              <a:gd name="connsiteX12" fmla="*/ 0 w 10917814"/>
              <a:gd name="connsiteY12" fmla="*/ 4485320 h 4638125"/>
              <a:gd name="connsiteX13" fmla="*/ 0 w 10917814"/>
              <a:gd name="connsiteY13" fmla="*/ 441224 h 4638125"/>
              <a:gd name="connsiteX14" fmla="*/ 152805 w 10917814"/>
              <a:gd name="connsiteY14" fmla="*/ 288419 h 4638125"/>
              <a:gd name="connsiteX15" fmla="*/ 5041650 w 10917814"/>
              <a:gd name="connsiteY15" fmla="*/ 288419 h 4638125"/>
              <a:gd name="connsiteX16" fmla="*/ 5409275 w 10917814"/>
              <a:gd name="connsiteY16" fmla="*/ 12700 h 4638125"/>
              <a:gd name="connsiteX17" fmla="*/ 5417742 w 10917814"/>
              <a:gd name="connsiteY17" fmla="*/ 9525 h 4638125"/>
              <a:gd name="connsiteX18" fmla="*/ 5430442 w 10917814"/>
              <a:gd name="connsiteY18" fmla="*/ 4762 h 46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917814" h="4638125">
                <a:moveTo>
                  <a:pt x="5441025" y="0"/>
                </a:moveTo>
                <a:lnTo>
                  <a:pt x="5453725" y="0"/>
                </a:lnTo>
                <a:lnTo>
                  <a:pt x="5464308" y="0"/>
                </a:lnTo>
                <a:lnTo>
                  <a:pt x="5477009" y="4762"/>
                </a:lnTo>
                <a:lnTo>
                  <a:pt x="5489708" y="9525"/>
                </a:lnTo>
                <a:lnTo>
                  <a:pt x="5498175" y="12700"/>
                </a:lnTo>
                <a:lnTo>
                  <a:pt x="5865801" y="288419"/>
                </a:lnTo>
                <a:lnTo>
                  <a:pt x="10765009" y="288419"/>
                </a:lnTo>
                <a:cubicBezTo>
                  <a:pt x="10849401" y="288419"/>
                  <a:pt x="10917814" y="356832"/>
                  <a:pt x="10917814" y="441224"/>
                </a:cubicBezTo>
                <a:lnTo>
                  <a:pt x="10917814" y="4485320"/>
                </a:lnTo>
                <a:cubicBezTo>
                  <a:pt x="10917814" y="4569712"/>
                  <a:pt x="10849401" y="4638125"/>
                  <a:pt x="10765009" y="4638125"/>
                </a:cubicBezTo>
                <a:lnTo>
                  <a:pt x="152805" y="4638125"/>
                </a:lnTo>
                <a:cubicBezTo>
                  <a:pt x="68413" y="4638125"/>
                  <a:pt x="0" y="4569712"/>
                  <a:pt x="0" y="4485320"/>
                </a:cubicBezTo>
                <a:lnTo>
                  <a:pt x="0" y="441224"/>
                </a:lnTo>
                <a:cubicBezTo>
                  <a:pt x="0" y="356832"/>
                  <a:pt x="68413" y="288419"/>
                  <a:pt x="152805" y="288419"/>
                </a:cubicBezTo>
                <a:lnTo>
                  <a:pt x="5041650" y="288419"/>
                </a:lnTo>
                <a:lnTo>
                  <a:pt x="5409275" y="12700"/>
                </a:lnTo>
                <a:lnTo>
                  <a:pt x="5417742" y="9525"/>
                </a:lnTo>
                <a:lnTo>
                  <a:pt x="5430442" y="4762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3E7F8FF-720A-E660-DC5C-4548786DA4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6013" y="2222500"/>
                <a:ext cx="9966325" cy="3636963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zh-TW" altLang="en-US" dirty="0">
                    <a:effectLst/>
                  </a:rPr>
                  <a:t>我們可以在目標函數中加入一些特別的數學函數。以下讓我們來介紹兩個數學函數。</a:t>
                </a:r>
                <a:endParaRPr lang="en-US" altLang="zh-TW" dirty="0">
                  <a:effectLst/>
                </a:endParaRPr>
              </a:p>
              <a:p>
                <a:endParaRPr lang="en-US" dirty="0"/>
              </a:p>
              <a:p>
                <a:r>
                  <a:rPr lang="en-US" dirty="0"/>
                  <a:t>(I)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>
                          <a:latin typeface="Cambria Math" panose="02040503050406030204" pitchFamily="18" charset="0"/>
                        </a:rPr>
                        <m:t>𝑀𝑎𝑥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(II)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>
                          <a:latin typeface="Cambria Math" panose="02040503050406030204" pitchFamily="18" charset="0"/>
                        </a:rPr>
                        <m:t>𝑀𝑖𝑛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HK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HK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HK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sSub>
                                <m:sSubPr>
                                  <m:ctrlPr>
                                    <a:rPr lang="en-HK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HK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HK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HK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HK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sSub>
                                <m:sSubPr>
                                  <m:ctrlPr>
                                    <a:rPr lang="en-HK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HK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HK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en-HK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HK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HK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3E7F8FF-720A-E660-DC5C-4548786DA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013" y="2222500"/>
                <a:ext cx="9966325" cy="3636963"/>
              </a:xfrm>
              <a:prstGeom prst="rect">
                <a:avLst/>
              </a:prstGeom>
              <a:blipFill>
                <a:blip r:embed="rId3"/>
                <a:stretch>
                  <a:fillRect l="-489"/>
                </a:stretch>
              </a:blipFill>
              <a:effectLst/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FC2C373A-6A1E-8138-BEAC-F1E01258ECAF}"/>
              </a:ext>
            </a:extLst>
          </p:cNvPr>
          <p:cNvGrpSpPr/>
          <p:nvPr/>
        </p:nvGrpSpPr>
        <p:grpSpPr>
          <a:xfrm>
            <a:off x="3446025" y="6257891"/>
            <a:ext cx="5299948" cy="577665"/>
            <a:chOff x="2004494" y="6028954"/>
            <a:chExt cx="7160133" cy="78041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CDCF979-F6EB-E482-A018-DB172DFA3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627" y="6112666"/>
              <a:ext cx="635000" cy="685800"/>
            </a:xfrm>
            <a:prstGeom prst="rect">
              <a:avLst/>
            </a:prstGeom>
            <a:noFill/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E568106-11AC-9BCF-E19F-A2AD2AEF4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8167" y="6028954"/>
              <a:ext cx="990600" cy="7804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A35FB2D-007B-4896-5D2F-F35BD48A9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4494" y="6210138"/>
              <a:ext cx="1219200" cy="49085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482435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E0D4A3-ECB8-4689-ABDB-9CE848CE8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E78DC6-DF9D-D943-BABB-80F2982EC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 anchor="ctr">
            <a:normAutofit/>
          </a:bodyPr>
          <a:lstStyle/>
          <a:p>
            <a:r>
              <a:rPr lang="en-US" sz="3600" err="1">
                <a:solidFill>
                  <a:schemeClr val="tx1"/>
                </a:solidFill>
                <a:latin typeface="MingLiU_HKSCS" panose="02020500000000000000" pitchFamily="18" charset="-120"/>
                <a:ea typeface="MingLiU_HKSCS" panose="02020500000000000000" pitchFamily="18" charset="-120"/>
              </a:rPr>
              <a:t>學</a:t>
            </a:r>
            <a:r>
              <a:rPr lang="zh-TW" altLang="en-US" sz="3600">
                <a:solidFill>
                  <a:schemeClr val="tx1"/>
                </a:solidFill>
                <a:latin typeface="MingLiU_HKSCS" panose="02020500000000000000" pitchFamily="18" charset="-120"/>
                <a:ea typeface="MingLiU_HKSCS" panose="02020500000000000000" pitchFamily="18" charset="-120"/>
              </a:rPr>
              <a:t>生講座</a:t>
            </a:r>
            <a:endParaRPr lang="en-US" sz="3600">
              <a:solidFill>
                <a:schemeClr val="tx1"/>
              </a:solidFill>
              <a:latin typeface="MingLiU_HKSCS" panose="02020500000000000000" pitchFamily="18" charset="-120"/>
              <a:ea typeface="MingLiU_HKSCS" panose="02020500000000000000" pitchFamily="18" charset="-12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854772B-9C8F-4037-89E0-3A45208AB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1576408"/>
            <a:ext cx="10917814" cy="4638125"/>
          </a:xfrm>
          <a:custGeom>
            <a:avLst/>
            <a:gdLst>
              <a:gd name="connsiteX0" fmla="*/ 5441025 w 10917814"/>
              <a:gd name="connsiteY0" fmla="*/ 0 h 4638125"/>
              <a:gd name="connsiteX1" fmla="*/ 5453725 w 10917814"/>
              <a:gd name="connsiteY1" fmla="*/ 0 h 4638125"/>
              <a:gd name="connsiteX2" fmla="*/ 5464308 w 10917814"/>
              <a:gd name="connsiteY2" fmla="*/ 0 h 4638125"/>
              <a:gd name="connsiteX3" fmla="*/ 5477009 w 10917814"/>
              <a:gd name="connsiteY3" fmla="*/ 4762 h 4638125"/>
              <a:gd name="connsiteX4" fmla="*/ 5489708 w 10917814"/>
              <a:gd name="connsiteY4" fmla="*/ 9525 h 4638125"/>
              <a:gd name="connsiteX5" fmla="*/ 5498175 w 10917814"/>
              <a:gd name="connsiteY5" fmla="*/ 12700 h 4638125"/>
              <a:gd name="connsiteX6" fmla="*/ 5865801 w 10917814"/>
              <a:gd name="connsiteY6" fmla="*/ 288419 h 4638125"/>
              <a:gd name="connsiteX7" fmla="*/ 10765009 w 10917814"/>
              <a:gd name="connsiteY7" fmla="*/ 288419 h 4638125"/>
              <a:gd name="connsiteX8" fmla="*/ 10917814 w 10917814"/>
              <a:gd name="connsiteY8" fmla="*/ 441224 h 4638125"/>
              <a:gd name="connsiteX9" fmla="*/ 10917814 w 10917814"/>
              <a:gd name="connsiteY9" fmla="*/ 4485320 h 4638125"/>
              <a:gd name="connsiteX10" fmla="*/ 10765009 w 10917814"/>
              <a:gd name="connsiteY10" fmla="*/ 4638125 h 4638125"/>
              <a:gd name="connsiteX11" fmla="*/ 152805 w 10917814"/>
              <a:gd name="connsiteY11" fmla="*/ 4638125 h 4638125"/>
              <a:gd name="connsiteX12" fmla="*/ 0 w 10917814"/>
              <a:gd name="connsiteY12" fmla="*/ 4485320 h 4638125"/>
              <a:gd name="connsiteX13" fmla="*/ 0 w 10917814"/>
              <a:gd name="connsiteY13" fmla="*/ 441224 h 4638125"/>
              <a:gd name="connsiteX14" fmla="*/ 152805 w 10917814"/>
              <a:gd name="connsiteY14" fmla="*/ 288419 h 4638125"/>
              <a:gd name="connsiteX15" fmla="*/ 5041650 w 10917814"/>
              <a:gd name="connsiteY15" fmla="*/ 288419 h 4638125"/>
              <a:gd name="connsiteX16" fmla="*/ 5409275 w 10917814"/>
              <a:gd name="connsiteY16" fmla="*/ 12700 h 4638125"/>
              <a:gd name="connsiteX17" fmla="*/ 5417742 w 10917814"/>
              <a:gd name="connsiteY17" fmla="*/ 9525 h 4638125"/>
              <a:gd name="connsiteX18" fmla="*/ 5430442 w 10917814"/>
              <a:gd name="connsiteY18" fmla="*/ 4762 h 46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917814" h="4638125">
                <a:moveTo>
                  <a:pt x="5441025" y="0"/>
                </a:moveTo>
                <a:lnTo>
                  <a:pt x="5453725" y="0"/>
                </a:lnTo>
                <a:lnTo>
                  <a:pt x="5464308" y="0"/>
                </a:lnTo>
                <a:lnTo>
                  <a:pt x="5477009" y="4762"/>
                </a:lnTo>
                <a:lnTo>
                  <a:pt x="5489708" y="9525"/>
                </a:lnTo>
                <a:lnTo>
                  <a:pt x="5498175" y="12700"/>
                </a:lnTo>
                <a:lnTo>
                  <a:pt x="5865801" y="288419"/>
                </a:lnTo>
                <a:lnTo>
                  <a:pt x="10765009" y="288419"/>
                </a:lnTo>
                <a:cubicBezTo>
                  <a:pt x="10849401" y="288419"/>
                  <a:pt x="10917814" y="356832"/>
                  <a:pt x="10917814" y="441224"/>
                </a:cubicBezTo>
                <a:lnTo>
                  <a:pt x="10917814" y="4485320"/>
                </a:lnTo>
                <a:cubicBezTo>
                  <a:pt x="10917814" y="4569712"/>
                  <a:pt x="10849401" y="4638125"/>
                  <a:pt x="10765009" y="4638125"/>
                </a:cubicBezTo>
                <a:lnTo>
                  <a:pt x="152805" y="4638125"/>
                </a:lnTo>
                <a:cubicBezTo>
                  <a:pt x="68413" y="4638125"/>
                  <a:pt x="0" y="4569712"/>
                  <a:pt x="0" y="4485320"/>
                </a:cubicBezTo>
                <a:lnTo>
                  <a:pt x="0" y="441224"/>
                </a:lnTo>
                <a:cubicBezTo>
                  <a:pt x="0" y="356832"/>
                  <a:pt x="68413" y="288419"/>
                  <a:pt x="152805" y="288419"/>
                </a:cubicBezTo>
                <a:lnTo>
                  <a:pt x="5041650" y="288419"/>
                </a:lnTo>
                <a:lnTo>
                  <a:pt x="5409275" y="12700"/>
                </a:lnTo>
                <a:lnTo>
                  <a:pt x="5417742" y="9525"/>
                </a:lnTo>
                <a:lnTo>
                  <a:pt x="5430442" y="4762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17E82-AABA-EA4C-8AE5-7E4820085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256" y="2222287"/>
            <a:ext cx="4544290" cy="3636511"/>
          </a:xfrm>
          <a:effectLst/>
        </p:spPr>
        <p:txBody>
          <a:bodyPr>
            <a:normAutofit/>
          </a:bodyPr>
          <a:lstStyle/>
          <a:p>
            <a:r>
              <a:rPr lang="en-US" dirty="0" err="1">
                <a:latin typeface="MingLiU_HKSCS" panose="02020500000000000000" pitchFamily="18" charset="-120"/>
                <a:ea typeface="MingLiU_HKSCS" panose="02020500000000000000" pitchFamily="18" charset="-120"/>
              </a:rPr>
              <a:t>上午</a:t>
            </a:r>
            <a:r>
              <a:rPr lang="zh-TW" altLang="en-US" dirty="0"/>
              <a:t>：數學建模簡介及例子</a:t>
            </a:r>
            <a:endParaRPr lang="en-US" altLang="zh-TW" dirty="0"/>
          </a:p>
          <a:p>
            <a:pPr lvl="1"/>
            <a:r>
              <a:rPr lang="zh-TW" altLang="en-US" dirty="0"/>
              <a:t>基本數學建模概念</a:t>
            </a:r>
            <a:endParaRPr lang="en-US" altLang="zh-TW" dirty="0"/>
          </a:p>
          <a:p>
            <a:pPr lvl="1"/>
            <a:r>
              <a:rPr lang="zh-TW" altLang="en-US" dirty="0"/>
              <a:t>建立系統模型並作優化</a:t>
            </a:r>
            <a:endParaRPr lang="en-US" altLang="zh-TW" dirty="0"/>
          </a:p>
          <a:p>
            <a:r>
              <a:rPr lang="zh-TW" altLang="en-US" dirty="0"/>
              <a:t>下午：優化模型實戰</a:t>
            </a:r>
            <a:r>
              <a:rPr lang="en-US" altLang="zh-TW" dirty="0"/>
              <a:t> (Microsoft Excel)</a:t>
            </a:r>
          </a:p>
          <a:p>
            <a:pPr lvl="1"/>
            <a:r>
              <a:rPr lang="zh-TW" altLang="en-US" dirty="0"/>
              <a:t>運用數學方法與計算技術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26F202C-2DF4-3649-B60A-CCF9DC45317B}"/>
              </a:ext>
            </a:extLst>
          </p:cNvPr>
          <p:cNvGrpSpPr/>
          <p:nvPr/>
        </p:nvGrpSpPr>
        <p:grpSpPr>
          <a:xfrm>
            <a:off x="3446025" y="6257891"/>
            <a:ext cx="5299948" cy="577665"/>
            <a:chOff x="2004494" y="6028954"/>
            <a:chExt cx="7160133" cy="7804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4FC80AE-18AC-1243-A6D1-87BDA3B53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627" y="6112666"/>
              <a:ext cx="635000" cy="685800"/>
            </a:xfrm>
            <a:prstGeom prst="rect">
              <a:avLst/>
            </a:prstGeom>
            <a:noFill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4CFE120-76BF-C544-A09C-D059AF692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8167" y="6028954"/>
              <a:ext cx="990600" cy="7804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F7A928A-5A0D-C244-BBF6-D6351A80E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4494" y="6210138"/>
              <a:ext cx="1219200" cy="49085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Picture 2">
            <a:extLst>
              <a:ext uri="{FF2B5EF4-FFF2-40B4-BE49-F238E27FC236}">
                <a16:creationId xmlns:a16="http://schemas.microsoft.com/office/drawing/2014/main" id="{BAA4A045-CA52-FB41-A5B5-0E4BF2113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904" y="2146204"/>
            <a:ext cx="3617886" cy="24119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E88CB03D-6CA4-EF47-9DBD-804703A6B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163" y="3623195"/>
            <a:ext cx="3617887" cy="24119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57921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E0D4A3-ECB8-4689-ABDB-9CE848CE8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990077-AD50-8381-4696-F6FC2D493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 anchor="ctr">
            <a:normAutofit/>
          </a:bodyPr>
          <a:lstStyle/>
          <a:p>
            <a:r>
              <a:rPr lang="en-US" altLang="zh-TW" sz="3600" dirty="0">
                <a:solidFill>
                  <a:schemeClr val="tx1"/>
                </a:solidFill>
                <a:ea typeface="MingLiU_HKSCS" panose="02020500000000000000" pitchFamily="18" charset="-120"/>
              </a:rPr>
              <a:t>Microsoft Excel Solver </a:t>
            </a:r>
            <a:r>
              <a:rPr lang="zh-TW" altLang="en-US" sz="3600" dirty="0">
                <a:solidFill>
                  <a:schemeClr val="tx1"/>
                </a:solidFill>
                <a:ea typeface="MingLiU_HKSCS" panose="02020500000000000000" pitchFamily="18" charset="-120"/>
              </a:rPr>
              <a:t>基本操作簡介</a:t>
            </a:r>
            <a:endParaRPr lang="en-HK" sz="3600" dirty="0">
              <a:solidFill>
                <a:schemeClr val="tx1"/>
              </a:solidFill>
              <a:ea typeface="MingLiU_HKSCS" panose="02020500000000000000" pitchFamily="18" charset="-12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854772B-9C8F-4037-89E0-3A45208AB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1576408"/>
            <a:ext cx="10917814" cy="4638125"/>
          </a:xfrm>
          <a:custGeom>
            <a:avLst/>
            <a:gdLst>
              <a:gd name="connsiteX0" fmla="*/ 5441025 w 10917814"/>
              <a:gd name="connsiteY0" fmla="*/ 0 h 4638125"/>
              <a:gd name="connsiteX1" fmla="*/ 5453725 w 10917814"/>
              <a:gd name="connsiteY1" fmla="*/ 0 h 4638125"/>
              <a:gd name="connsiteX2" fmla="*/ 5464308 w 10917814"/>
              <a:gd name="connsiteY2" fmla="*/ 0 h 4638125"/>
              <a:gd name="connsiteX3" fmla="*/ 5477009 w 10917814"/>
              <a:gd name="connsiteY3" fmla="*/ 4762 h 4638125"/>
              <a:gd name="connsiteX4" fmla="*/ 5489708 w 10917814"/>
              <a:gd name="connsiteY4" fmla="*/ 9525 h 4638125"/>
              <a:gd name="connsiteX5" fmla="*/ 5498175 w 10917814"/>
              <a:gd name="connsiteY5" fmla="*/ 12700 h 4638125"/>
              <a:gd name="connsiteX6" fmla="*/ 5865801 w 10917814"/>
              <a:gd name="connsiteY6" fmla="*/ 288419 h 4638125"/>
              <a:gd name="connsiteX7" fmla="*/ 10765009 w 10917814"/>
              <a:gd name="connsiteY7" fmla="*/ 288419 h 4638125"/>
              <a:gd name="connsiteX8" fmla="*/ 10917814 w 10917814"/>
              <a:gd name="connsiteY8" fmla="*/ 441224 h 4638125"/>
              <a:gd name="connsiteX9" fmla="*/ 10917814 w 10917814"/>
              <a:gd name="connsiteY9" fmla="*/ 4485320 h 4638125"/>
              <a:gd name="connsiteX10" fmla="*/ 10765009 w 10917814"/>
              <a:gd name="connsiteY10" fmla="*/ 4638125 h 4638125"/>
              <a:gd name="connsiteX11" fmla="*/ 152805 w 10917814"/>
              <a:gd name="connsiteY11" fmla="*/ 4638125 h 4638125"/>
              <a:gd name="connsiteX12" fmla="*/ 0 w 10917814"/>
              <a:gd name="connsiteY12" fmla="*/ 4485320 h 4638125"/>
              <a:gd name="connsiteX13" fmla="*/ 0 w 10917814"/>
              <a:gd name="connsiteY13" fmla="*/ 441224 h 4638125"/>
              <a:gd name="connsiteX14" fmla="*/ 152805 w 10917814"/>
              <a:gd name="connsiteY14" fmla="*/ 288419 h 4638125"/>
              <a:gd name="connsiteX15" fmla="*/ 5041650 w 10917814"/>
              <a:gd name="connsiteY15" fmla="*/ 288419 h 4638125"/>
              <a:gd name="connsiteX16" fmla="*/ 5409275 w 10917814"/>
              <a:gd name="connsiteY16" fmla="*/ 12700 h 4638125"/>
              <a:gd name="connsiteX17" fmla="*/ 5417742 w 10917814"/>
              <a:gd name="connsiteY17" fmla="*/ 9525 h 4638125"/>
              <a:gd name="connsiteX18" fmla="*/ 5430442 w 10917814"/>
              <a:gd name="connsiteY18" fmla="*/ 4762 h 46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917814" h="4638125">
                <a:moveTo>
                  <a:pt x="5441025" y="0"/>
                </a:moveTo>
                <a:lnTo>
                  <a:pt x="5453725" y="0"/>
                </a:lnTo>
                <a:lnTo>
                  <a:pt x="5464308" y="0"/>
                </a:lnTo>
                <a:lnTo>
                  <a:pt x="5477009" y="4762"/>
                </a:lnTo>
                <a:lnTo>
                  <a:pt x="5489708" y="9525"/>
                </a:lnTo>
                <a:lnTo>
                  <a:pt x="5498175" y="12700"/>
                </a:lnTo>
                <a:lnTo>
                  <a:pt x="5865801" y="288419"/>
                </a:lnTo>
                <a:lnTo>
                  <a:pt x="10765009" y="288419"/>
                </a:lnTo>
                <a:cubicBezTo>
                  <a:pt x="10849401" y="288419"/>
                  <a:pt x="10917814" y="356832"/>
                  <a:pt x="10917814" y="441224"/>
                </a:cubicBezTo>
                <a:lnTo>
                  <a:pt x="10917814" y="4485320"/>
                </a:lnTo>
                <a:cubicBezTo>
                  <a:pt x="10917814" y="4569712"/>
                  <a:pt x="10849401" y="4638125"/>
                  <a:pt x="10765009" y="4638125"/>
                </a:cubicBezTo>
                <a:lnTo>
                  <a:pt x="152805" y="4638125"/>
                </a:lnTo>
                <a:cubicBezTo>
                  <a:pt x="68413" y="4638125"/>
                  <a:pt x="0" y="4569712"/>
                  <a:pt x="0" y="4485320"/>
                </a:cubicBezTo>
                <a:lnTo>
                  <a:pt x="0" y="441224"/>
                </a:lnTo>
                <a:cubicBezTo>
                  <a:pt x="0" y="356832"/>
                  <a:pt x="68413" y="288419"/>
                  <a:pt x="152805" y="288419"/>
                </a:cubicBezTo>
                <a:lnTo>
                  <a:pt x="5041650" y="288419"/>
                </a:lnTo>
                <a:lnTo>
                  <a:pt x="5409275" y="12700"/>
                </a:lnTo>
                <a:lnTo>
                  <a:pt x="5417742" y="9525"/>
                </a:lnTo>
                <a:lnTo>
                  <a:pt x="5430442" y="4762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54D91A1E-255E-0F76-4B53-409AD0B3E0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6013" y="3623094"/>
                <a:ext cx="4586047" cy="2236369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  <a:p>
                <a:pPr marL="400050" indent="-400050">
                  <a:buAutoNum type="romanUcParenBoth"/>
                </a:pPr>
                <a:r>
                  <a:rPr lang="zh-TW" altLang="en-US" sz="2300" b="0" dirty="0">
                    <a:latin typeface="Cambria Math" panose="02040503050406030204" pitchFamily="18" charset="0"/>
                  </a:rPr>
                  <a:t>例子</a:t>
                </a:r>
                <a:r>
                  <a:rPr lang="en-HK" altLang="zh-TW" sz="2300" b="0" dirty="0">
                    <a:latin typeface="Cambria Math" panose="02040503050406030204" pitchFamily="18" charset="0"/>
                  </a:rPr>
                  <a:t>:</a:t>
                </a:r>
                <a:endParaRPr lang="en-US" sz="2300" b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>
                          <a:latin typeface="Cambria Math" panose="02040503050406030204" pitchFamily="18" charset="0"/>
                        </a:rPr>
                        <m:t>𝑀𝑎𝑥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HK" sz="23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HK" sz="23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300" b="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3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300" b="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300" b="0" i="1">
                                  <a:latin typeface="Cambria Math" panose="02040503050406030204" pitchFamily="18" charset="0"/>
                                </a:rPr>
                                <m:t>0,  </m:t>
                              </m:r>
                              <m:r>
                                <a:rPr lang="en-US" sz="23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300" b="0" i="1">
                                  <a:latin typeface="Cambria Math" panose="02040503050406030204" pitchFamily="18" charset="0"/>
                                </a:rPr>
                                <m:t>≤0</m:t>
                              </m:r>
                            </m:e>
                            <m:e>
                              <m:r>
                                <a:rPr lang="en-US" sz="2300" b="0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23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300" b="0" i="1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n-US" sz="23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300" b="0" i="1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54D91A1E-255E-0F76-4B53-409AD0B3E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013" y="3623094"/>
                <a:ext cx="4586047" cy="2236369"/>
              </a:xfrm>
              <a:prstGeom prst="rect">
                <a:avLst/>
              </a:prstGeom>
              <a:blipFill>
                <a:blip r:embed="rId2"/>
                <a:stretch>
                  <a:fillRect l="-1862"/>
                </a:stretch>
              </a:blipFill>
              <a:effectLst/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4C11EA7C-C1C4-DC9A-D929-87B9925E7B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36" t="45959" r="51488" b="14559"/>
          <a:stretch/>
        </p:blipFill>
        <p:spPr>
          <a:xfrm>
            <a:off x="6257150" y="1994566"/>
            <a:ext cx="4455269" cy="40928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9A2DE91-9B71-68AA-B852-5CFA1320B44D}"/>
                  </a:ext>
                </a:extLst>
              </p:cNvPr>
              <p:cNvSpPr txBox="1"/>
              <p:nvPr/>
            </p:nvSpPr>
            <p:spPr>
              <a:xfrm>
                <a:off x="902355" y="2376816"/>
                <a:ext cx="5089533" cy="9161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𝑀𝑎𝑥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HK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9A2DE91-9B71-68AA-B852-5CFA1320B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355" y="2376816"/>
                <a:ext cx="5089533" cy="9161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A73028D-3B49-8081-6A91-2E29CA42FEE7}"/>
              </a:ext>
            </a:extLst>
          </p:cNvPr>
          <p:cNvSpPr txBox="1"/>
          <p:nvPr/>
        </p:nvSpPr>
        <p:spPr>
          <a:xfrm>
            <a:off x="5451894" y="1841115"/>
            <a:ext cx="63546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/>
              <a:t>Source: </a:t>
            </a:r>
            <a:r>
              <a:rPr lang="en-US" sz="1400" dirty="0">
                <a:hlinkClick r:id="rId5"/>
              </a:rPr>
              <a:t>https://www.wolframalpha.com/input?i=max%280%2C+x%29</a:t>
            </a:r>
            <a:r>
              <a:rPr lang="en-US" sz="1400" dirty="0"/>
              <a:t>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560681F-AD58-A679-663E-DAF5683D50C9}"/>
              </a:ext>
            </a:extLst>
          </p:cNvPr>
          <p:cNvGrpSpPr/>
          <p:nvPr/>
        </p:nvGrpSpPr>
        <p:grpSpPr>
          <a:xfrm>
            <a:off x="3446025" y="6257891"/>
            <a:ext cx="5299948" cy="577665"/>
            <a:chOff x="2004494" y="6028954"/>
            <a:chExt cx="7160133" cy="78041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C1D7560-6FD0-C9C1-B178-3C0760750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627" y="6112666"/>
              <a:ext cx="635000" cy="685800"/>
            </a:xfrm>
            <a:prstGeom prst="rect">
              <a:avLst/>
            </a:prstGeom>
            <a:noFill/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AE9472-5A36-E63F-E4D5-F3F3CBE66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8167" y="6028954"/>
              <a:ext cx="990600" cy="7804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4E85FEE-2935-B097-8D23-5FBB27FEE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4494" y="6210138"/>
              <a:ext cx="1219200" cy="49085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490993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E0D4A3-ECB8-4689-ABDB-9CE848CE8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E52D3-94C8-FA88-AECA-1CF89F687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 anchor="ctr">
            <a:normAutofit/>
          </a:bodyPr>
          <a:lstStyle/>
          <a:p>
            <a:r>
              <a:rPr lang="en-US" altLang="zh-TW" sz="3600" dirty="0">
                <a:solidFill>
                  <a:schemeClr val="tx1"/>
                </a:solidFill>
                <a:ea typeface="MingLiU_HKSCS" panose="02020500000000000000" pitchFamily="18" charset="-120"/>
              </a:rPr>
              <a:t>Microsoft Excel Solver </a:t>
            </a:r>
            <a:r>
              <a:rPr lang="zh-TW" altLang="en-US" sz="3600" dirty="0">
                <a:solidFill>
                  <a:schemeClr val="tx1"/>
                </a:solidFill>
                <a:ea typeface="MingLiU_HKSCS" panose="02020500000000000000" pitchFamily="18" charset="-120"/>
              </a:rPr>
              <a:t>基本操作簡介</a:t>
            </a:r>
            <a:endParaRPr lang="en-HK" sz="3600" dirty="0">
              <a:solidFill>
                <a:schemeClr val="tx1"/>
              </a:solidFill>
              <a:ea typeface="MingLiU_HKSCS" panose="02020500000000000000" pitchFamily="18" charset="-12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854772B-9C8F-4037-89E0-3A45208AB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1576408"/>
            <a:ext cx="10917814" cy="4638125"/>
          </a:xfrm>
          <a:custGeom>
            <a:avLst/>
            <a:gdLst>
              <a:gd name="connsiteX0" fmla="*/ 5441025 w 10917814"/>
              <a:gd name="connsiteY0" fmla="*/ 0 h 4638125"/>
              <a:gd name="connsiteX1" fmla="*/ 5453725 w 10917814"/>
              <a:gd name="connsiteY1" fmla="*/ 0 h 4638125"/>
              <a:gd name="connsiteX2" fmla="*/ 5464308 w 10917814"/>
              <a:gd name="connsiteY2" fmla="*/ 0 h 4638125"/>
              <a:gd name="connsiteX3" fmla="*/ 5477009 w 10917814"/>
              <a:gd name="connsiteY3" fmla="*/ 4762 h 4638125"/>
              <a:gd name="connsiteX4" fmla="*/ 5489708 w 10917814"/>
              <a:gd name="connsiteY4" fmla="*/ 9525 h 4638125"/>
              <a:gd name="connsiteX5" fmla="*/ 5498175 w 10917814"/>
              <a:gd name="connsiteY5" fmla="*/ 12700 h 4638125"/>
              <a:gd name="connsiteX6" fmla="*/ 5865801 w 10917814"/>
              <a:gd name="connsiteY6" fmla="*/ 288419 h 4638125"/>
              <a:gd name="connsiteX7" fmla="*/ 10765009 w 10917814"/>
              <a:gd name="connsiteY7" fmla="*/ 288419 h 4638125"/>
              <a:gd name="connsiteX8" fmla="*/ 10917814 w 10917814"/>
              <a:gd name="connsiteY8" fmla="*/ 441224 h 4638125"/>
              <a:gd name="connsiteX9" fmla="*/ 10917814 w 10917814"/>
              <a:gd name="connsiteY9" fmla="*/ 4485320 h 4638125"/>
              <a:gd name="connsiteX10" fmla="*/ 10765009 w 10917814"/>
              <a:gd name="connsiteY10" fmla="*/ 4638125 h 4638125"/>
              <a:gd name="connsiteX11" fmla="*/ 152805 w 10917814"/>
              <a:gd name="connsiteY11" fmla="*/ 4638125 h 4638125"/>
              <a:gd name="connsiteX12" fmla="*/ 0 w 10917814"/>
              <a:gd name="connsiteY12" fmla="*/ 4485320 h 4638125"/>
              <a:gd name="connsiteX13" fmla="*/ 0 w 10917814"/>
              <a:gd name="connsiteY13" fmla="*/ 441224 h 4638125"/>
              <a:gd name="connsiteX14" fmla="*/ 152805 w 10917814"/>
              <a:gd name="connsiteY14" fmla="*/ 288419 h 4638125"/>
              <a:gd name="connsiteX15" fmla="*/ 5041650 w 10917814"/>
              <a:gd name="connsiteY15" fmla="*/ 288419 h 4638125"/>
              <a:gd name="connsiteX16" fmla="*/ 5409275 w 10917814"/>
              <a:gd name="connsiteY16" fmla="*/ 12700 h 4638125"/>
              <a:gd name="connsiteX17" fmla="*/ 5417742 w 10917814"/>
              <a:gd name="connsiteY17" fmla="*/ 9525 h 4638125"/>
              <a:gd name="connsiteX18" fmla="*/ 5430442 w 10917814"/>
              <a:gd name="connsiteY18" fmla="*/ 4762 h 46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917814" h="4638125">
                <a:moveTo>
                  <a:pt x="5441025" y="0"/>
                </a:moveTo>
                <a:lnTo>
                  <a:pt x="5453725" y="0"/>
                </a:lnTo>
                <a:lnTo>
                  <a:pt x="5464308" y="0"/>
                </a:lnTo>
                <a:lnTo>
                  <a:pt x="5477009" y="4762"/>
                </a:lnTo>
                <a:lnTo>
                  <a:pt x="5489708" y="9525"/>
                </a:lnTo>
                <a:lnTo>
                  <a:pt x="5498175" y="12700"/>
                </a:lnTo>
                <a:lnTo>
                  <a:pt x="5865801" y="288419"/>
                </a:lnTo>
                <a:lnTo>
                  <a:pt x="10765009" y="288419"/>
                </a:lnTo>
                <a:cubicBezTo>
                  <a:pt x="10849401" y="288419"/>
                  <a:pt x="10917814" y="356832"/>
                  <a:pt x="10917814" y="441224"/>
                </a:cubicBezTo>
                <a:lnTo>
                  <a:pt x="10917814" y="4485320"/>
                </a:lnTo>
                <a:cubicBezTo>
                  <a:pt x="10917814" y="4569712"/>
                  <a:pt x="10849401" y="4638125"/>
                  <a:pt x="10765009" y="4638125"/>
                </a:cubicBezTo>
                <a:lnTo>
                  <a:pt x="152805" y="4638125"/>
                </a:lnTo>
                <a:cubicBezTo>
                  <a:pt x="68413" y="4638125"/>
                  <a:pt x="0" y="4569712"/>
                  <a:pt x="0" y="4485320"/>
                </a:cubicBezTo>
                <a:lnTo>
                  <a:pt x="0" y="441224"/>
                </a:lnTo>
                <a:cubicBezTo>
                  <a:pt x="0" y="356832"/>
                  <a:pt x="68413" y="288419"/>
                  <a:pt x="152805" y="288419"/>
                </a:cubicBezTo>
                <a:lnTo>
                  <a:pt x="5041650" y="288419"/>
                </a:lnTo>
                <a:lnTo>
                  <a:pt x="5409275" y="12700"/>
                </a:lnTo>
                <a:lnTo>
                  <a:pt x="5417742" y="9525"/>
                </a:lnTo>
                <a:lnTo>
                  <a:pt x="5430442" y="4762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DCEADEC5-9EB2-D89F-5B29-A3B4F729E8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6013" y="3623094"/>
                <a:ext cx="4586047" cy="2236369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  <a:p>
                <a:pPr marL="514350" indent="-514350">
                  <a:buFont typeface="+mj-lt"/>
                  <a:buAutoNum type="romanUcPeriod" startAt="2"/>
                </a:pPr>
                <a:r>
                  <a:rPr lang="zh-TW" altLang="en-US" sz="2300" b="0" dirty="0">
                    <a:latin typeface="Cambria Math" panose="02040503050406030204" pitchFamily="18" charset="0"/>
                  </a:rPr>
                  <a:t>例子</a:t>
                </a:r>
                <a:r>
                  <a:rPr lang="en-HK" altLang="zh-TW" sz="2300" b="0" dirty="0">
                    <a:latin typeface="Cambria Math" panose="02040503050406030204" pitchFamily="18" charset="0"/>
                  </a:rPr>
                  <a:t>:</a:t>
                </a:r>
                <a:endParaRPr lang="en-US" sz="2300" b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HK" sz="2300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HK" sz="23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HK" sz="23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300" b="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3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300" b="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HK" sz="2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300" b="0" i="1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n-US" sz="23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300" b="0" i="1">
                                  <a:latin typeface="Cambria Math" panose="02040503050406030204" pitchFamily="18" charset="0"/>
                                </a:rPr>
                                <m:t>≤0</m:t>
                              </m:r>
                            </m:e>
                            <m:e>
                              <m:r>
                                <a:rPr lang="en-US" sz="2300" b="0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HK" sz="23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300" b="0" i="1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n-US" sz="23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300" b="0" i="1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DCEADEC5-9EB2-D89F-5B29-A3B4F729E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013" y="3623094"/>
                <a:ext cx="4586047" cy="2236369"/>
              </a:xfrm>
              <a:prstGeom prst="rect">
                <a:avLst/>
              </a:prstGeom>
              <a:blipFill>
                <a:blip r:embed="rId2"/>
                <a:stretch>
                  <a:fillRect l="-1105" t="-38418" b="-92090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8819964-3BA5-15DC-9FDE-AAE0F34ED56D}"/>
                  </a:ext>
                </a:extLst>
              </p:cNvPr>
              <p:cNvSpPr txBox="1"/>
              <p:nvPr/>
            </p:nvSpPr>
            <p:spPr>
              <a:xfrm>
                <a:off x="902355" y="2376816"/>
                <a:ext cx="5089533" cy="9161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𝑀𝑖𝑛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HK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HK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HK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HK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sSub>
                                <m:sSubPr>
                                  <m:ctrlPr>
                                    <a:rPr lang="en-HK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HK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HK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HK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HK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sSub>
                                <m:sSubPr>
                                  <m:ctrlPr>
                                    <a:rPr lang="en-HK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HK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HK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HK" sz="2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en-HK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HK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HK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HK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8819964-3BA5-15DC-9FDE-AAE0F34ED5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355" y="2376816"/>
                <a:ext cx="5089533" cy="916148"/>
              </a:xfrm>
              <a:prstGeom prst="rect">
                <a:avLst/>
              </a:prstGeom>
              <a:blipFill>
                <a:blip r:embed="rId3"/>
                <a:stretch>
                  <a:fillRect t="-198630" b="-287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BC43C33-1EF1-DAF1-4F95-AB0F530B5B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915" t="27192" r="52099" b="31824"/>
          <a:stretch/>
        </p:blipFill>
        <p:spPr>
          <a:xfrm>
            <a:off x="6257150" y="2019719"/>
            <a:ext cx="4232692" cy="40681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F35EEB-2BB1-FD94-ACEB-FA4E97E29BB5}"/>
              </a:ext>
            </a:extLst>
          </p:cNvPr>
          <p:cNvSpPr txBox="1"/>
          <p:nvPr/>
        </p:nvSpPr>
        <p:spPr>
          <a:xfrm>
            <a:off x="5333650" y="1856593"/>
            <a:ext cx="63546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/>
              <a:t>Source: </a:t>
            </a:r>
            <a:r>
              <a:rPr lang="en-US" sz="1400" dirty="0">
                <a:hlinkClick r:id="rId5"/>
              </a:rPr>
              <a:t>https://www.wolframalpha.com/input?i=min%280%2C+x%29</a:t>
            </a:r>
            <a:r>
              <a:rPr lang="en-US" sz="1400" dirty="0"/>
              <a:t>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3024D22-7D8C-02F6-CE71-E31F49E4C37D}"/>
              </a:ext>
            </a:extLst>
          </p:cNvPr>
          <p:cNvGrpSpPr/>
          <p:nvPr/>
        </p:nvGrpSpPr>
        <p:grpSpPr>
          <a:xfrm>
            <a:off x="3446025" y="6257891"/>
            <a:ext cx="5299948" cy="577665"/>
            <a:chOff x="2004494" y="6028954"/>
            <a:chExt cx="7160133" cy="78041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66B427B-1E19-F8CA-309E-CF25C8F60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627" y="6112666"/>
              <a:ext cx="635000" cy="685800"/>
            </a:xfrm>
            <a:prstGeom prst="rect">
              <a:avLst/>
            </a:prstGeom>
            <a:noFill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23ED027-295A-E615-BEC2-1974F9BCA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8167" y="6028954"/>
              <a:ext cx="990600" cy="7804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4F1932E-6F69-449D-C811-47B4DE454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4494" y="6210138"/>
              <a:ext cx="1219200" cy="49085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641658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E0D4A3-ECB8-4689-ABDB-9CE848CE8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50AC96-9BA1-E38E-655B-8502A10BC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 anchor="ctr">
            <a:normAutofit/>
          </a:bodyPr>
          <a:lstStyle/>
          <a:p>
            <a:r>
              <a:rPr lang="en-US" altLang="zh-TW" sz="3600" dirty="0">
                <a:solidFill>
                  <a:schemeClr val="tx1"/>
                </a:solidFill>
                <a:ea typeface="MingLiU_HKSCS" panose="02020500000000000000" pitchFamily="18" charset="-120"/>
              </a:rPr>
              <a:t>Microsoft Excel Solver </a:t>
            </a:r>
            <a:r>
              <a:rPr lang="zh-TW" altLang="en-US" sz="3600" dirty="0">
                <a:solidFill>
                  <a:schemeClr val="tx1"/>
                </a:solidFill>
                <a:ea typeface="MingLiU_HKSCS" panose="02020500000000000000" pitchFamily="18" charset="-120"/>
              </a:rPr>
              <a:t>基本操作簡介</a:t>
            </a:r>
            <a:endParaRPr lang="en-HK" sz="3600" dirty="0">
              <a:solidFill>
                <a:schemeClr val="tx1"/>
              </a:solidFill>
              <a:ea typeface="MingLiU_HKSCS" panose="02020500000000000000" pitchFamily="18" charset="-12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854772B-9C8F-4037-89E0-3A45208AB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1576408"/>
            <a:ext cx="10917814" cy="4638125"/>
          </a:xfrm>
          <a:custGeom>
            <a:avLst/>
            <a:gdLst>
              <a:gd name="connsiteX0" fmla="*/ 5441025 w 10917814"/>
              <a:gd name="connsiteY0" fmla="*/ 0 h 4638125"/>
              <a:gd name="connsiteX1" fmla="*/ 5453725 w 10917814"/>
              <a:gd name="connsiteY1" fmla="*/ 0 h 4638125"/>
              <a:gd name="connsiteX2" fmla="*/ 5464308 w 10917814"/>
              <a:gd name="connsiteY2" fmla="*/ 0 h 4638125"/>
              <a:gd name="connsiteX3" fmla="*/ 5477009 w 10917814"/>
              <a:gd name="connsiteY3" fmla="*/ 4762 h 4638125"/>
              <a:gd name="connsiteX4" fmla="*/ 5489708 w 10917814"/>
              <a:gd name="connsiteY4" fmla="*/ 9525 h 4638125"/>
              <a:gd name="connsiteX5" fmla="*/ 5498175 w 10917814"/>
              <a:gd name="connsiteY5" fmla="*/ 12700 h 4638125"/>
              <a:gd name="connsiteX6" fmla="*/ 5865801 w 10917814"/>
              <a:gd name="connsiteY6" fmla="*/ 288419 h 4638125"/>
              <a:gd name="connsiteX7" fmla="*/ 10765009 w 10917814"/>
              <a:gd name="connsiteY7" fmla="*/ 288419 h 4638125"/>
              <a:gd name="connsiteX8" fmla="*/ 10917814 w 10917814"/>
              <a:gd name="connsiteY8" fmla="*/ 441224 h 4638125"/>
              <a:gd name="connsiteX9" fmla="*/ 10917814 w 10917814"/>
              <a:gd name="connsiteY9" fmla="*/ 4485320 h 4638125"/>
              <a:gd name="connsiteX10" fmla="*/ 10765009 w 10917814"/>
              <a:gd name="connsiteY10" fmla="*/ 4638125 h 4638125"/>
              <a:gd name="connsiteX11" fmla="*/ 152805 w 10917814"/>
              <a:gd name="connsiteY11" fmla="*/ 4638125 h 4638125"/>
              <a:gd name="connsiteX12" fmla="*/ 0 w 10917814"/>
              <a:gd name="connsiteY12" fmla="*/ 4485320 h 4638125"/>
              <a:gd name="connsiteX13" fmla="*/ 0 w 10917814"/>
              <a:gd name="connsiteY13" fmla="*/ 441224 h 4638125"/>
              <a:gd name="connsiteX14" fmla="*/ 152805 w 10917814"/>
              <a:gd name="connsiteY14" fmla="*/ 288419 h 4638125"/>
              <a:gd name="connsiteX15" fmla="*/ 5041650 w 10917814"/>
              <a:gd name="connsiteY15" fmla="*/ 288419 h 4638125"/>
              <a:gd name="connsiteX16" fmla="*/ 5409275 w 10917814"/>
              <a:gd name="connsiteY16" fmla="*/ 12700 h 4638125"/>
              <a:gd name="connsiteX17" fmla="*/ 5417742 w 10917814"/>
              <a:gd name="connsiteY17" fmla="*/ 9525 h 4638125"/>
              <a:gd name="connsiteX18" fmla="*/ 5430442 w 10917814"/>
              <a:gd name="connsiteY18" fmla="*/ 4762 h 46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917814" h="4638125">
                <a:moveTo>
                  <a:pt x="5441025" y="0"/>
                </a:moveTo>
                <a:lnTo>
                  <a:pt x="5453725" y="0"/>
                </a:lnTo>
                <a:lnTo>
                  <a:pt x="5464308" y="0"/>
                </a:lnTo>
                <a:lnTo>
                  <a:pt x="5477009" y="4762"/>
                </a:lnTo>
                <a:lnTo>
                  <a:pt x="5489708" y="9525"/>
                </a:lnTo>
                <a:lnTo>
                  <a:pt x="5498175" y="12700"/>
                </a:lnTo>
                <a:lnTo>
                  <a:pt x="5865801" y="288419"/>
                </a:lnTo>
                <a:lnTo>
                  <a:pt x="10765009" y="288419"/>
                </a:lnTo>
                <a:cubicBezTo>
                  <a:pt x="10849401" y="288419"/>
                  <a:pt x="10917814" y="356832"/>
                  <a:pt x="10917814" y="441224"/>
                </a:cubicBezTo>
                <a:lnTo>
                  <a:pt x="10917814" y="4485320"/>
                </a:lnTo>
                <a:cubicBezTo>
                  <a:pt x="10917814" y="4569712"/>
                  <a:pt x="10849401" y="4638125"/>
                  <a:pt x="10765009" y="4638125"/>
                </a:cubicBezTo>
                <a:lnTo>
                  <a:pt x="152805" y="4638125"/>
                </a:lnTo>
                <a:cubicBezTo>
                  <a:pt x="68413" y="4638125"/>
                  <a:pt x="0" y="4569712"/>
                  <a:pt x="0" y="4485320"/>
                </a:cubicBezTo>
                <a:lnTo>
                  <a:pt x="0" y="441224"/>
                </a:lnTo>
                <a:cubicBezTo>
                  <a:pt x="0" y="356832"/>
                  <a:pt x="68413" y="288419"/>
                  <a:pt x="152805" y="288419"/>
                </a:cubicBezTo>
                <a:lnTo>
                  <a:pt x="5041650" y="288419"/>
                </a:lnTo>
                <a:lnTo>
                  <a:pt x="5409275" y="12700"/>
                </a:lnTo>
                <a:lnTo>
                  <a:pt x="5417742" y="9525"/>
                </a:lnTo>
                <a:lnTo>
                  <a:pt x="5430442" y="4762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5BA9D0-7A17-3ED5-6453-631FC540C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427" y="2695741"/>
            <a:ext cx="4435102" cy="1466517"/>
          </a:xfrm>
          <a:prstGeom prst="rect">
            <a:avLst/>
          </a:prstGeom>
        </p:spPr>
      </p:pic>
      <p:pic>
        <p:nvPicPr>
          <p:cNvPr id="7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9D5554D3-8D42-0B9F-E99D-7B4826A674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9630" t="24836" r="29904" b="23598"/>
          <a:stretch/>
        </p:blipFill>
        <p:spPr>
          <a:xfrm>
            <a:off x="6734914" y="1522661"/>
            <a:ext cx="4435102" cy="4691872"/>
          </a:xfrm>
          <a:effectLst/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1A95A9D-C91A-49CE-12F3-7DE51E4CF4AF}"/>
              </a:ext>
            </a:extLst>
          </p:cNvPr>
          <p:cNvSpPr/>
          <p:nvPr/>
        </p:nvSpPr>
        <p:spPr>
          <a:xfrm>
            <a:off x="7460268" y="4720492"/>
            <a:ext cx="1793148" cy="350747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78FD540-D3D9-C7E3-2BAB-851C1B2AB560}"/>
              </a:ext>
            </a:extLst>
          </p:cNvPr>
          <p:cNvSpPr txBox="1">
            <a:spLocks/>
          </p:cNvSpPr>
          <p:nvPr/>
        </p:nvSpPr>
        <p:spPr>
          <a:xfrm>
            <a:off x="750528" y="1987378"/>
            <a:ext cx="5780901" cy="3483391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latin typeface="MingLiU_HKSCS" panose="02020500000000000000" pitchFamily="18" charset="-120"/>
                <a:ea typeface="MingLiU_HKSCS" panose="02020500000000000000" pitchFamily="18" charset="-120"/>
              </a:rPr>
              <a:t>例子</a:t>
            </a:r>
            <a:r>
              <a:rPr lang="en-US" altLang="zh-TW" dirty="0">
                <a:latin typeface="MingLiU_HKSCS" panose="02020500000000000000" pitchFamily="18" charset="-120"/>
                <a:ea typeface="MingLiU_HKSCS" panose="02020500000000000000" pitchFamily="18" charset="-120"/>
              </a:rPr>
              <a:t>︰</a:t>
            </a:r>
          </a:p>
          <a:p>
            <a:endParaRPr lang="en-US" altLang="zh-TW" dirty="0">
              <a:latin typeface="MingLiU_HKSCS" panose="02020500000000000000" pitchFamily="18" charset="-120"/>
              <a:ea typeface="MingLiU_HKSCS" panose="02020500000000000000" pitchFamily="18" charset="-120"/>
            </a:endParaRPr>
          </a:p>
          <a:p>
            <a:endParaRPr lang="en-US" dirty="0">
              <a:highlight>
                <a:srgbClr val="FFFF00"/>
              </a:highlight>
              <a:latin typeface="MingLiU_HKSCS" panose="02020500000000000000" pitchFamily="18" charset="-120"/>
              <a:ea typeface="MingLiU_HKSCS" panose="02020500000000000000" pitchFamily="18" charset="-120"/>
            </a:endParaRPr>
          </a:p>
          <a:p>
            <a:endParaRPr lang="en-US" dirty="0">
              <a:highlight>
                <a:srgbClr val="FFFF00"/>
              </a:highlight>
              <a:latin typeface="MingLiU_HKSCS" panose="02020500000000000000" pitchFamily="18" charset="-120"/>
              <a:ea typeface="MingLiU_HKSCS" panose="02020500000000000000" pitchFamily="18" charset="-120"/>
            </a:endParaRPr>
          </a:p>
          <a:p>
            <a:endParaRPr lang="en-US" dirty="0">
              <a:highlight>
                <a:srgbClr val="FFFF00"/>
              </a:highlight>
              <a:latin typeface="MingLiU_HKSCS" panose="02020500000000000000" pitchFamily="18" charset="-120"/>
              <a:ea typeface="MingLiU_HKSCS" panose="02020500000000000000" pitchFamily="18" charset="-120"/>
            </a:endParaRPr>
          </a:p>
          <a:p>
            <a:endParaRPr lang="en-US" dirty="0">
              <a:highlight>
                <a:srgbClr val="FFFF00"/>
              </a:highlight>
              <a:latin typeface="MingLiU_HKSCS" panose="02020500000000000000" pitchFamily="18" charset="-120"/>
              <a:ea typeface="MingLiU_HKSCS" panose="02020500000000000000" pitchFamily="18" charset="-120"/>
            </a:endParaRPr>
          </a:p>
          <a:p>
            <a:endParaRPr lang="en-US" dirty="0">
              <a:highlight>
                <a:srgbClr val="FFFF00"/>
              </a:highlight>
              <a:latin typeface="MingLiU_HKSCS" panose="02020500000000000000" pitchFamily="18" charset="-120"/>
              <a:ea typeface="MingLiU_HKSCS" panose="02020500000000000000" pitchFamily="18" charset="-120"/>
            </a:endParaRPr>
          </a:p>
          <a:p>
            <a:r>
              <a:rPr lang="zh-TW" altLang="en-US" dirty="0">
                <a:latin typeface="MingLiU_HKSCS" panose="02020500000000000000" pitchFamily="18" charset="-120"/>
                <a:ea typeface="MingLiU_HKSCS" panose="02020500000000000000" pitchFamily="18" charset="-120"/>
              </a:rPr>
              <a:t>解決以上問題時，我們選擇</a:t>
            </a:r>
            <a:r>
              <a:rPr lang="en-HK" altLang="zh-TW" dirty="0">
                <a:latin typeface="MingLiU_HKSCS" panose="02020500000000000000" pitchFamily="18" charset="-120"/>
                <a:ea typeface="MingLiU_HKSCS" panose="02020500000000000000" pitchFamily="18" charset="-120"/>
              </a:rPr>
              <a:t>“</a:t>
            </a:r>
            <a:r>
              <a:rPr lang="en-HK" altLang="zh-TW" dirty="0">
                <a:solidFill>
                  <a:srgbClr val="00B0F0"/>
                </a:solidFill>
                <a:latin typeface="MingLiU_HKSCS" panose="02020500000000000000" pitchFamily="18" charset="-120"/>
                <a:ea typeface="MingLiU_HKSCS" panose="02020500000000000000" pitchFamily="18" charset="-120"/>
              </a:rPr>
              <a:t>GRG Nonlinear</a:t>
            </a:r>
            <a:r>
              <a:rPr lang="en-HK" altLang="zh-TW" dirty="0">
                <a:latin typeface="MingLiU_HKSCS" panose="02020500000000000000" pitchFamily="18" charset="-120"/>
                <a:ea typeface="MingLiU_HKSCS" panose="02020500000000000000" pitchFamily="18" charset="-120"/>
              </a:rPr>
              <a:t>”</a:t>
            </a:r>
            <a:r>
              <a:rPr lang="zh-TW" altLang="en-US" dirty="0">
                <a:latin typeface="MingLiU_HKSCS" panose="02020500000000000000" pitchFamily="18" charset="-120"/>
                <a:ea typeface="MingLiU_HKSCS" panose="02020500000000000000" pitchFamily="18" charset="-120"/>
              </a:rPr>
              <a:t>求解。</a:t>
            </a:r>
            <a:endParaRPr lang="en-US" dirty="0">
              <a:latin typeface="MingLiU_HKSCS" panose="02020500000000000000" pitchFamily="18" charset="-120"/>
              <a:ea typeface="MingLiU_HKSCS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0831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E0D4A3-ECB8-4689-ABDB-9CE848CE8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60DB84-318E-8ABD-7B27-B0FC04393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 anchor="ctr">
            <a:normAutofit/>
          </a:bodyPr>
          <a:lstStyle/>
          <a:p>
            <a:r>
              <a:rPr lang="en-US" altLang="zh-TW" sz="3600" dirty="0">
                <a:solidFill>
                  <a:schemeClr val="tx1"/>
                </a:solidFill>
                <a:ea typeface="MingLiU_HKSCS" panose="02020500000000000000" pitchFamily="18" charset="-120"/>
              </a:rPr>
              <a:t>Microsoft Excel</a:t>
            </a:r>
            <a:r>
              <a:rPr lang="zh-TW" altLang="en-US" sz="3600" dirty="0">
                <a:solidFill>
                  <a:schemeClr val="tx1"/>
                </a:solidFill>
                <a:ea typeface="MingLiU_HKSCS" panose="02020500000000000000" pitchFamily="18" charset="-120"/>
              </a:rPr>
              <a:t>的應用</a:t>
            </a:r>
            <a:r>
              <a:rPr lang="en-HK" altLang="zh-TW" sz="3600" dirty="0">
                <a:solidFill>
                  <a:schemeClr val="tx1"/>
                </a:solidFill>
                <a:ea typeface="MingLiU_HKSCS" panose="02020500000000000000" pitchFamily="18" charset="-120"/>
              </a:rPr>
              <a:t>-</a:t>
            </a:r>
            <a:r>
              <a:rPr lang="zh-TW" altLang="en-US" sz="3600" dirty="0">
                <a:solidFill>
                  <a:schemeClr val="tx1"/>
                </a:solidFill>
                <a:ea typeface="MingLiU_HKSCS" panose="02020500000000000000" pitchFamily="18" charset="-120"/>
              </a:rPr>
              <a:t>線性迴歸</a:t>
            </a:r>
            <a:endParaRPr lang="en-HK" sz="3600" dirty="0">
              <a:solidFill>
                <a:schemeClr val="tx1"/>
              </a:solidFill>
              <a:ea typeface="MingLiU_HKSCS" panose="02020500000000000000" pitchFamily="18" charset="-12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854772B-9C8F-4037-89E0-3A45208AB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1576408"/>
            <a:ext cx="10917814" cy="4638125"/>
          </a:xfrm>
          <a:custGeom>
            <a:avLst/>
            <a:gdLst>
              <a:gd name="connsiteX0" fmla="*/ 5441025 w 10917814"/>
              <a:gd name="connsiteY0" fmla="*/ 0 h 4638125"/>
              <a:gd name="connsiteX1" fmla="*/ 5453725 w 10917814"/>
              <a:gd name="connsiteY1" fmla="*/ 0 h 4638125"/>
              <a:gd name="connsiteX2" fmla="*/ 5464308 w 10917814"/>
              <a:gd name="connsiteY2" fmla="*/ 0 h 4638125"/>
              <a:gd name="connsiteX3" fmla="*/ 5477009 w 10917814"/>
              <a:gd name="connsiteY3" fmla="*/ 4762 h 4638125"/>
              <a:gd name="connsiteX4" fmla="*/ 5489708 w 10917814"/>
              <a:gd name="connsiteY4" fmla="*/ 9525 h 4638125"/>
              <a:gd name="connsiteX5" fmla="*/ 5498175 w 10917814"/>
              <a:gd name="connsiteY5" fmla="*/ 12700 h 4638125"/>
              <a:gd name="connsiteX6" fmla="*/ 5865801 w 10917814"/>
              <a:gd name="connsiteY6" fmla="*/ 288419 h 4638125"/>
              <a:gd name="connsiteX7" fmla="*/ 10765009 w 10917814"/>
              <a:gd name="connsiteY7" fmla="*/ 288419 h 4638125"/>
              <a:gd name="connsiteX8" fmla="*/ 10917814 w 10917814"/>
              <a:gd name="connsiteY8" fmla="*/ 441224 h 4638125"/>
              <a:gd name="connsiteX9" fmla="*/ 10917814 w 10917814"/>
              <a:gd name="connsiteY9" fmla="*/ 4485320 h 4638125"/>
              <a:gd name="connsiteX10" fmla="*/ 10765009 w 10917814"/>
              <a:gd name="connsiteY10" fmla="*/ 4638125 h 4638125"/>
              <a:gd name="connsiteX11" fmla="*/ 152805 w 10917814"/>
              <a:gd name="connsiteY11" fmla="*/ 4638125 h 4638125"/>
              <a:gd name="connsiteX12" fmla="*/ 0 w 10917814"/>
              <a:gd name="connsiteY12" fmla="*/ 4485320 h 4638125"/>
              <a:gd name="connsiteX13" fmla="*/ 0 w 10917814"/>
              <a:gd name="connsiteY13" fmla="*/ 441224 h 4638125"/>
              <a:gd name="connsiteX14" fmla="*/ 152805 w 10917814"/>
              <a:gd name="connsiteY14" fmla="*/ 288419 h 4638125"/>
              <a:gd name="connsiteX15" fmla="*/ 5041650 w 10917814"/>
              <a:gd name="connsiteY15" fmla="*/ 288419 h 4638125"/>
              <a:gd name="connsiteX16" fmla="*/ 5409275 w 10917814"/>
              <a:gd name="connsiteY16" fmla="*/ 12700 h 4638125"/>
              <a:gd name="connsiteX17" fmla="*/ 5417742 w 10917814"/>
              <a:gd name="connsiteY17" fmla="*/ 9525 h 4638125"/>
              <a:gd name="connsiteX18" fmla="*/ 5430442 w 10917814"/>
              <a:gd name="connsiteY18" fmla="*/ 4762 h 46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917814" h="4638125">
                <a:moveTo>
                  <a:pt x="5441025" y="0"/>
                </a:moveTo>
                <a:lnTo>
                  <a:pt x="5453725" y="0"/>
                </a:lnTo>
                <a:lnTo>
                  <a:pt x="5464308" y="0"/>
                </a:lnTo>
                <a:lnTo>
                  <a:pt x="5477009" y="4762"/>
                </a:lnTo>
                <a:lnTo>
                  <a:pt x="5489708" y="9525"/>
                </a:lnTo>
                <a:lnTo>
                  <a:pt x="5498175" y="12700"/>
                </a:lnTo>
                <a:lnTo>
                  <a:pt x="5865801" y="288419"/>
                </a:lnTo>
                <a:lnTo>
                  <a:pt x="10765009" y="288419"/>
                </a:lnTo>
                <a:cubicBezTo>
                  <a:pt x="10849401" y="288419"/>
                  <a:pt x="10917814" y="356832"/>
                  <a:pt x="10917814" y="441224"/>
                </a:cubicBezTo>
                <a:lnTo>
                  <a:pt x="10917814" y="4485320"/>
                </a:lnTo>
                <a:cubicBezTo>
                  <a:pt x="10917814" y="4569712"/>
                  <a:pt x="10849401" y="4638125"/>
                  <a:pt x="10765009" y="4638125"/>
                </a:cubicBezTo>
                <a:lnTo>
                  <a:pt x="152805" y="4638125"/>
                </a:lnTo>
                <a:cubicBezTo>
                  <a:pt x="68413" y="4638125"/>
                  <a:pt x="0" y="4569712"/>
                  <a:pt x="0" y="4485320"/>
                </a:cubicBezTo>
                <a:lnTo>
                  <a:pt x="0" y="441224"/>
                </a:lnTo>
                <a:cubicBezTo>
                  <a:pt x="0" y="356832"/>
                  <a:pt x="68413" y="288419"/>
                  <a:pt x="152805" y="288419"/>
                </a:cubicBezTo>
                <a:lnTo>
                  <a:pt x="5041650" y="288419"/>
                </a:lnTo>
                <a:lnTo>
                  <a:pt x="5409275" y="12700"/>
                </a:lnTo>
                <a:lnTo>
                  <a:pt x="5417742" y="9525"/>
                </a:lnTo>
                <a:lnTo>
                  <a:pt x="5430442" y="4762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2FC4EE0-C244-9A6B-CD38-885F62CECEE7}"/>
              </a:ext>
            </a:extLst>
          </p:cNvPr>
          <p:cNvSpPr txBox="1">
            <a:spLocks/>
          </p:cNvSpPr>
          <p:nvPr/>
        </p:nvSpPr>
        <p:spPr>
          <a:xfrm>
            <a:off x="1064656" y="2197770"/>
            <a:ext cx="5767466" cy="3636963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latin typeface="MingLiU_HKSCS" panose="02020500000000000000" pitchFamily="18" charset="-120"/>
                <a:ea typeface="MingLiU_HKSCS" panose="02020500000000000000" pitchFamily="18" charset="-120"/>
              </a:rPr>
              <a:t>假設一家公司有七名員工。下表列出了上年度員工請假天數的數據資料。</a:t>
            </a:r>
            <a:endParaRPr lang="en-HK" altLang="zh-TW" dirty="0">
              <a:latin typeface="MingLiU_HKSCS" panose="02020500000000000000" pitchFamily="18" charset="-120"/>
              <a:ea typeface="MingLiU_HKSCS" panose="02020500000000000000" pitchFamily="18" charset="-120"/>
            </a:endParaRPr>
          </a:p>
          <a:p>
            <a:pPr lvl="1"/>
            <a:r>
              <a:rPr lang="en-US" dirty="0">
                <a:latin typeface="MingLiU_HKSCS" panose="02020500000000000000" pitchFamily="18" charset="-120"/>
                <a:ea typeface="MingLiU_HKSCS" panose="02020500000000000000" pitchFamily="18" charset="-120"/>
              </a:rPr>
              <a:t>X:</a:t>
            </a:r>
            <a:r>
              <a:rPr lang="zh-TW" altLang="en-US" dirty="0">
                <a:latin typeface="MingLiU_HKSCS" panose="02020500000000000000" pitchFamily="18" charset="-120"/>
                <a:ea typeface="MingLiU_HKSCS" panose="02020500000000000000" pitchFamily="18" charset="-120"/>
              </a:rPr>
              <a:t>員工的年資</a:t>
            </a:r>
            <a:endParaRPr lang="en-HK" altLang="zh-TW" dirty="0">
              <a:latin typeface="MingLiU_HKSCS" panose="02020500000000000000" pitchFamily="18" charset="-120"/>
              <a:ea typeface="MingLiU_HKSCS" panose="02020500000000000000" pitchFamily="18" charset="-120"/>
            </a:endParaRPr>
          </a:p>
          <a:p>
            <a:pPr lvl="1"/>
            <a:r>
              <a:rPr lang="en-HK" dirty="0">
                <a:latin typeface="MingLiU_HKSCS" panose="02020500000000000000" pitchFamily="18" charset="-120"/>
                <a:ea typeface="MingLiU_HKSCS" panose="02020500000000000000" pitchFamily="18" charset="-120"/>
              </a:rPr>
              <a:t>Y:</a:t>
            </a:r>
            <a:r>
              <a:rPr lang="zh-TW" altLang="en-US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上年度請假天數</a:t>
            </a:r>
            <a:endParaRPr lang="en-US" dirty="0">
              <a:latin typeface="MingLiU_HKSCS" panose="02020500000000000000" pitchFamily="18" charset="-120"/>
              <a:ea typeface="MingLiU_HKSCS" panose="02020500000000000000" pitchFamily="18" charset="-12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C15CFDD-114F-8540-2338-986D96A897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8006276"/>
              </p:ext>
            </p:extLst>
          </p:nvPr>
        </p:nvGraphicFramePr>
        <p:xfrm>
          <a:off x="4253182" y="2994046"/>
          <a:ext cx="1684948" cy="26020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2474">
                  <a:extLst>
                    <a:ext uri="{9D8B030D-6E8A-4147-A177-3AD203B41FA5}">
                      <a16:colId xmlns:a16="http://schemas.microsoft.com/office/drawing/2014/main" val="2394650868"/>
                    </a:ext>
                  </a:extLst>
                </a:gridCol>
                <a:gridCol w="842474">
                  <a:extLst>
                    <a:ext uri="{9D8B030D-6E8A-4147-A177-3AD203B41FA5}">
                      <a16:colId xmlns:a16="http://schemas.microsoft.com/office/drawing/2014/main" val="1935175383"/>
                    </a:ext>
                  </a:extLst>
                </a:gridCol>
              </a:tblGrid>
              <a:tr h="325262">
                <a:tc>
                  <a:txBody>
                    <a:bodyPr/>
                    <a:lstStyle/>
                    <a:p>
                      <a:pPr algn="ctr" fontAlgn="b"/>
                      <a:r>
                        <a:rPr lang="en-HK" sz="2000" u="none" strike="noStrike" dirty="0">
                          <a:effectLst/>
                        </a:rPr>
                        <a:t>X</a:t>
                      </a:r>
                      <a:endParaRPr lang="en-H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HK" sz="2000" u="none" strike="noStrike" dirty="0">
                          <a:effectLst/>
                        </a:rPr>
                        <a:t>Y</a:t>
                      </a:r>
                      <a:endParaRPr lang="en-H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38377422"/>
                  </a:ext>
                </a:extLst>
              </a:tr>
              <a:tr h="325262">
                <a:tc>
                  <a:txBody>
                    <a:bodyPr/>
                    <a:lstStyle/>
                    <a:p>
                      <a:pPr algn="ctr" fontAlgn="b"/>
                      <a:r>
                        <a:rPr lang="en-HK" sz="2000" u="none" strike="noStrike" dirty="0">
                          <a:effectLst/>
                        </a:rPr>
                        <a:t>2</a:t>
                      </a:r>
                      <a:endParaRPr lang="en-H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HK" sz="2000" u="none" strike="noStrike" dirty="0">
                          <a:effectLst/>
                        </a:rPr>
                        <a:t>8</a:t>
                      </a:r>
                      <a:endParaRPr lang="en-H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7772385"/>
                  </a:ext>
                </a:extLst>
              </a:tr>
              <a:tr h="325262">
                <a:tc>
                  <a:txBody>
                    <a:bodyPr/>
                    <a:lstStyle/>
                    <a:p>
                      <a:pPr algn="ctr" fontAlgn="b"/>
                      <a:r>
                        <a:rPr lang="en-HK" sz="2000" u="none" strike="noStrike" dirty="0">
                          <a:effectLst/>
                        </a:rPr>
                        <a:t>5</a:t>
                      </a:r>
                      <a:endParaRPr lang="en-H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HK" sz="2000" u="none" strike="noStrike" dirty="0">
                          <a:effectLst/>
                        </a:rPr>
                        <a:t>7</a:t>
                      </a:r>
                      <a:endParaRPr lang="en-H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3047530"/>
                  </a:ext>
                </a:extLst>
              </a:tr>
              <a:tr h="325262">
                <a:tc>
                  <a:txBody>
                    <a:bodyPr/>
                    <a:lstStyle/>
                    <a:p>
                      <a:pPr algn="ctr" fontAlgn="b"/>
                      <a:r>
                        <a:rPr lang="en-HK" sz="2000" u="none" strike="noStrike" dirty="0">
                          <a:effectLst/>
                        </a:rPr>
                        <a:t>7</a:t>
                      </a:r>
                      <a:endParaRPr lang="en-H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HK" sz="2000" u="none" strike="noStrike" dirty="0">
                          <a:effectLst/>
                        </a:rPr>
                        <a:t>5</a:t>
                      </a:r>
                      <a:endParaRPr lang="en-H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6942205"/>
                  </a:ext>
                </a:extLst>
              </a:tr>
              <a:tr h="325262">
                <a:tc>
                  <a:txBody>
                    <a:bodyPr/>
                    <a:lstStyle/>
                    <a:p>
                      <a:pPr algn="ctr" fontAlgn="b"/>
                      <a:r>
                        <a:rPr lang="en-HK" sz="2000" u="none" strike="noStrike">
                          <a:effectLst/>
                        </a:rPr>
                        <a:t>3</a:t>
                      </a:r>
                      <a:endParaRPr lang="en-H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HK" sz="2000" u="none" strike="noStrike" dirty="0">
                          <a:effectLst/>
                        </a:rPr>
                        <a:t>12</a:t>
                      </a:r>
                      <a:endParaRPr lang="en-H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8531435"/>
                  </a:ext>
                </a:extLst>
              </a:tr>
              <a:tr h="325262">
                <a:tc>
                  <a:txBody>
                    <a:bodyPr/>
                    <a:lstStyle/>
                    <a:p>
                      <a:pPr algn="ctr" fontAlgn="b"/>
                      <a:r>
                        <a:rPr lang="en-HK" sz="2000" u="none" strike="noStrike">
                          <a:effectLst/>
                        </a:rPr>
                        <a:t>8</a:t>
                      </a:r>
                      <a:endParaRPr lang="en-H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HK" sz="2000" u="none" strike="noStrike" dirty="0">
                          <a:effectLst/>
                        </a:rPr>
                        <a:t>3</a:t>
                      </a:r>
                      <a:endParaRPr lang="en-H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3977887"/>
                  </a:ext>
                </a:extLst>
              </a:tr>
              <a:tr h="325262">
                <a:tc>
                  <a:txBody>
                    <a:bodyPr/>
                    <a:lstStyle/>
                    <a:p>
                      <a:pPr algn="ctr" fontAlgn="b"/>
                      <a:r>
                        <a:rPr lang="en-HK" sz="2000" u="none" strike="noStrike" dirty="0">
                          <a:effectLst/>
                        </a:rPr>
                        <a:t>3</a:t>
                      </a:r>
                      <a:endParaRPr lang="en-H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HK" sz="2000" u="none" strike="noStrike" dirty="0">
                          <a:effectLst/>
                        </a:rPr>
                        <a:t>9</a:t>
                      </a:r>
                      <a:endParaRPr lang="en-H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6029438"/>
                  </a:ext>
                </a:extLst>
              </a:tr>
              <a:tr h="325262">
                <a:tc>
                  <a:txBody>
                    <a:bodyPr/>
                    <a:lstStyle/>
                    <a:p>
                      <a:pPr algn="ctr" fontAlgn="b"/>
                      <a:r>
                        <a:rPr lang="en-HK" sz="2000" u="none" strike="noStrike">
                          <a:effectLst/>
                        </a:rPr>
                        <a:t>7</a:t>
                      </a:r>
                      <a:endParaRPr lang="en-H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HK" sz="2000" u="none" strike="noStrike" dirty="0">
                          <a:effectLst/>
                        </a:rPr>
                        <a:t>5</a:t>
                      </a:r>
                      <a:endParaRPr lang="en-H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505417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350A44E-4ABD-5101-739B-A9549784E57F}"/>
              </a:ext>
            </a:extLst>
          </p:cNvPr>
          <p:cNvSpPr txBox="1"/>
          <p:nvPr/>
        </p:nvSpPr>
        <p:spPr>
          <a:xfrm>
            <a:off x="6809634" y="2670880"/>
            <a:ext cx="401651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i="1" dirty="0">
                <a:solidFill>
                  <a:srgbClr val="0070C0"/>
                </a:solidFill>
                <a:latin typeface="MingLiU_HKSCS" panose="02020500000000000000" pitchFamily="18" charset="-120"/>
                <a:ea typeface="MingLiU_HKSCS" panose="02020500000000000000" pitchFamily="18" charset="-120"/>
              </a:rPr>
              <a:t>假如我們希望使用</a:t>
            </a:r>
            <a:r>
              <a:rPr lang="zh-TW" altLang="en-US" sz="2800" b="1" i="1" u="sng" dirty="0">
                <a:solidFill>
                  <a:srgbClr val="0070C0"/>
                </a:solidFill>
                <a:ea typeface="MingLiU_HKSCS" panose="02020500000000000000" pitchFamily="18" charset="-120"/>
              </a:rPr>
              <a:t>線性迴歸</a:t>
            </a:r>
            <a:r>
              <a:rPr lang="zh-TW" altLang="en-US" sz="2800" i="1" dirty="0">
                <a:solidFill>
                  <a:srgbClr val="0070C0"/>
                </a:solidFill>
                <a:latin typeface="MingLiU_HKSCS" panose="02020500000000000000" pitchFamily="18" charset="-120"/>
                <a:ea typeface="MingLiU_HKSCS" panose="02020500000000000000" pitchFamily="18" charset="-120"/>
              </a:rPr>
              <a:t>分析員工年資 </a:t>
            </a:r>
            <a:r>
              <a:rPr lang="en-US" altLang="zh-TW" sz="2800" i="1" dirty="0">
                <a:solidFill>
                  <a:srgbClr val="0070C0"/>
                </a:solidFill>
                <a:latin typeface="MingLiU_HKSCS" panose="02020500000000000000" pitchFamily="18" charset="-120"/>
                <a:ea typeface="MingLiU_HKSCS" panose="02020500000000000000" pitchFamily="18" charset="-120"/>
              </a:rPr>
              <a:t>(X)</a:t>
            </a:r>
            <a:r>
              <a:rPr lang="zh-TW" altLang="en-US" sz="2800" i="1" dirty="0">
                <a:solidFill>
                  <a:srgbClr val="0070C0"/>
                </a:solidFill>
                <a:latin typeface="MingLiU_HKSCS" panose="02020500000000000000" pitchFamily="18" charset="-120"/>
                <a:ea typeface="MingLiU_HKSCS" panose="02020500000000000000" pitchFamily="18" charset="-120"/>
              </a:rPr>
              <a:t>和請假天數 </a:t>
            </a:r>
            <a:r>
              <a:rPr lang="en-US" altLang="zh-TW" sz="2800" i="1" dirty="0">
                <a:solidFill>
                  <a:srgbClr val="0070C0"/>
                </a:solidFill>
                <a:latin typeface="MingLiU_HKSCS" panose="02020500000000000000" pitchFamily="18" charset="-120"/>
                <a:ea typeface="MingLiU_HKSCS" panose="02020500000000000000" pitchFamily="18" charset="-120"/>
              </a:rPr>
              <a:t>(Y) </a:t>
            </a:r>
            <a:r>
              <a:rPr lang="zh-TW" altLang="en-US" sz="2800" i="1" dirty="0">
                <a:solidFill>
                  <a:srgbClr val="0070C0"/>
                </a:solidFill>
                <a:latin typeface="MingLiU_HKSCS" panose="02020500000000000000" pitchFamily="18" charset="-120"/>
                <a:ea typeface="MingLiU_HKSCS" panose="02020500000000000000" pitchFamily="18" charset="-120"/>
              </a:rPr>
              <a:t>的線性關係。</a:t>
            </a:r>
            <a:endParaRPr lang="en-HK" sz="2800" i="1" dirty="0">
              <a:solidFill>
                <a:srgbClr val="0070C0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69E425-DACE-B5DF-C3EE-000D3C7EF16A}"/>
              </a:ext>
            </a:extLst>
          </p:cNvPr>
          <p:cNvGrpSpPr/>
          <p:nvPr/>
        </p:nvGrpSpPr>
        <p:grpSpPr>
          <a:xfrm>
            <a:off x="3446025" y="6257891"/>
            <a:ext cx="5299948" cy="577665"/>
            <a:chOff x="2004494" y="6028954"/>
            <a:chExt cx="7160133" cy="78041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DF66A9A-C932-4F2D-2F72-B1F86300A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627" y="6112666"/>
              <a:ext cx="635000" cy="685800"/>
            </a:xfrm>
            <a:prstGeom prst="rect">
              <a:avLst/>
            </a:prstGeom>
            <a:noFill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C492C67-1529-AE8C-0DD4-5C4923E8A9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8167" y="6028954"/>
              <a:ext cx="990600" cy="7804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906EB6A-F2D5-7342-C308-7553B5B7C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4494" y="6210138"/>
              <a:ext cx="1219200" cy="49085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592296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E0D4A3-ECB8-4689-ABDB-9CE848CE8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333866-FAA9-BBDB-896B-6D829E286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 anchor="ctr">
            <a:normAutofit/>
          </a:bodyPr>
          <a:lstStyle/>
          <a:p>
            <a:r>
              <a:rPr lang="en-US" altLang="zh-TW" sz="3600" dirty="0">
                <a:solidFill>
                  <a:schemeClr val="tx1"/>
                </a:solidFill>
                <a:ea typeface="MingLiU_HKSCS" panose="02020500000000000000" pitchFamily="18" charset="-120"/>
              </a:rPr>
              <a:t>Microsoft Excel</a:t>
            </a:r>
            <a:r>
              <a:rPr lang="zh-TW" altLang="en-US" sz="3600" dirty="0">
                <a:solidFill>
                  <a:schemeClr val="tx1"/>
                </a:solidFill>
                <a:ea typeface="MingLiU_HKSCS" panose="02020500000000000000" pitchFamily="18" charset="-120"/>
              </a:rPr>
              <a:t>的應用</a:t>
            </a:r>
            <a:r>
              <a:rPr lang="en-HK" altLang="zh-TW" sz="3600" dirty="0">
                <a:solidFill>
                  <a:schemeClr val="tx1"/>
                </a:solidFill>
                <a:ea typeface="MingLiU_HKSCS" panose="02020500000000000000" pitchFamily="18" charset="-120"/>
              </a:rPr>
              <a:t>-</a:t>
            </a:r>
            <a:r>
              <a:rPr lang="zh-TW" altLang="en-US" sz="3600" dirty="0">
                <a:solidFill>
                  <a:schemeClr val="tx1"/>
                </a:solidFill>
                <a:ea typeface="MingLiU_HKSCS" panose="02020500000000000000" pitchFamily="18" charset="-120"/>
              </a:rPr>
              <a:t>線性迴歸</a:t>
            </a:r>
            <a:endParaRPr lang="en-HK" sz="3600" dirty="0">
              <a:solidFill>
                <a:schemeClr val="tx1"/>
              </a:solidFill>
              <a:ea typeface="MingLiU_HKSCS" panose="02020500000000000000" pitchFamily="18" charset="-12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854772B-9C8F-4037-89E0-3A45208AB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1576408"/>
            <a:ext cx="10917814" cy="4638125"/>
          </a:xfrm>
          <a:custGeom>
            <a:avLst/>
            <a:gdLst>
              <a:gd name="connsiteX0" fmla="*/ 5441025 w 10917814"/>
              <a:gd name="connsiteY0" fmla="*/ 0 h 4638125"/>
              <a:gd name="connsiteX1" fmla="*/ 5453725 w 10917814"/>
              <a:gd name="connsiteY1" fmla="*/ 0 h 4638125"/>
              <a:gd name="connsiteX2" fmla="*/ 5464308 w 10917814"/>
              <a:gd name="connsiteY2" fmla="*/ 0 h 4638125"/>
              <a:gd name="connsiteX3" fmla="*/ 5477009 w 10917814"/>
              <a:gd name="connsiteY3" fmla="*/ 4762 h 4638125"/>
              <a:gd name="connsiteX4" fmla="*/ 5489708 w 10917814"/>
              <a:gd name="connsiteY4" fmla="*/ 9525 h 4638125"/>
              <a:gd name="connsiteX5" fmla="*/ 5498175 w 10917814"/>
              <a:gd name="connsiteY5" fmla="*/ 12700 h 4638125"/>
              <a:gd name="connsiteX6" fmla="*/ 5865801 w 10917814"/>
              <a:gd name="connsiteY6" fmla="*/ 288419 h 4638125"/>
              <a:gd name="connsiteX7" fmla="*/ 10765009 w 10917814"/>
              <a:gd name="connsiteY7" fmla="*/ 288419 h 4638125"/>
              <a:gd name="connsiteX8" fmla="*/ 10917814 w 10917814"/>
              <a:gd name="connsiteY8" fmla="*/ 441224 h 4638125"/>
              <a:gd name="connsiteX9" fmla="*/ 10917814 w 10917814"/>
              <a:gd name="connsiteY9" fmla="*/ 4485320 h 4638125"/>
              <a:gd name="connsiteX10" fmla="*/ 10765009 w 10917814"/>
              <a:gd name="connsiteY10" fmla="*/ 4638125 h 4638125"/>
              <a:gd name="connsiteX11" fmla="*/ 152805 w 10917814"/>
              <a:gd name="connsiteY11" fmla="*/ 4638125 h 4638125"/>
              <a:gd name="connsiteX12" fmla="*/ 0 w 10917814"/>
              <a:gd name="connsiteY12" fmla="*/ 4485320 h 4638125"/>
              <a:gd name="connsiteX13" fmla="*/ 0 w 10917814"/>
              <a:gd name="connsiteY13" fmla="*/ 441224 h 4638125"/>
              <a:gd name="connsiteX14" fmla="*/ 152805 w 10917814"/>
              <a:gd name="connsiteY14" fmla="*/ 288419 h 4638125"/>
              <a:gd name="connsiteX15" fmla="*/ 5041650 w 10917814"/>
              <a:gd name="connsiteY15" fmla="*/ 288419 h 4638125"/>
              <a:gd name="connsiteX16" fmla="*/ 5409275 w 10917814"/>
              <a:gd name="connsiteY16" fmla="*/ 12700 h 4638125"/>
              <a:gd name="connsiteX17" fmla="*/ 5417742 w 10917814"/>
              <a:gd name="connsiteY17" fmla="*/ 9525 h 4638125"/>
              <a:gd name="connsiteX18" fmla="*/ 5430442 w 10917814"/>
              <a:gd name="connsiteY18" fmla="*/ 4762 h 46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917814" h="4638125">
                <a:moveTo>
                  <a:pt x="5441025" y="0"/>
                </a:moveTo>
                <a:lnTo>
                  <a:pt x="5453725" y="0"/>
                </a:lnTo>
                <a:lnTo>
                  <a:pt x="5464308" y="0"/>
                </a:lnTo>
                <a:lnTo>
                  <a:pt x="5477009" y="4762"/>
                </a:lnTo>
                <a:lnTo>
                  <a:pt x="5489708" y="9525"/>
                </a:lnTo>
                <a:lnTo>
                  <a:pt x="5498175" y="12700"/>
                </a:lnTo>
                <a:lnTo>
                  <a:pt x="5865801" y="288419"/>
                </a:lnTo>
                <a:lnTo>
                  <a:pt x="10765009" y="288419"/>
                </a:lnTo>
                <a:cubicBezTo>
                  <a:pt x="10849401" y="288419"/>
                  <a:pt x="10917814" y="356832"/>
                  <a:pt x="10917814" y="441224"/>
                </a:cubicBezTo>
                <a:lnTo>
                  <a:pt x="10917814" y="4485320"/>
                </a:lnTo>
                <a:cubicBezTo>
                  <a:pt x="10917814" y="4569712"/>
                  <a:pt x="10849401" y="4638125"/>
                  <a:pt x="10765009" y="4638125"/>
                </a:cubicBezTo>
                <a:lnTo>
                  <a:pt x="152805" y="4638125"/>
                </a:lnTo>
                <a:cubicBezTo>
                  <a:pt x="68413" y="4638125"/>
                  <a:pt x="0" y="4569712"/>
                  <a:pt x="0" y="4485320"/>
                </a:cubicBezTo>
                <a:lnTo>
                  <a:pt x="0" y="441224"/>
                </a:lnTo>
                <a:cubicBezTo>
                  <a:pt x="0" y="356832"/>
                  <a:pt x="68413" y="288419"/>
                  <a:pt x="152805" y="288419"/>
                </a:cubicBezTo>
                <a:lnTo>
                  <a:pt x="5041650" y="288419"/>
                </a:lnTo>
                <a:lnTo>
                  <a:pt x="5409275" y="12700"/>
                </a:lnTo>
                <a:lnTo>
                  <a:pt x="5417742" y="9525"/>
                </a:lnTo>
                <a:lnTo>
                  <a:pt x="5430442" y="4762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CCCCF33-E574-B986-BFDB-1233590991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301" t="5223" b="72042"/>
          <a:stretch/>
        </p:blipFill>
        <p:spPr>
          <a:xfrm>
            <a:off x="154832" y="3814651"/>
            <a:ext cx="11882334" cy="1906621"/>
          </a:xfrm>
          <a:effectLst/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B7D0CDE-05D5-01CC-CE4E-090732D611D0}"/>
              </a:ext>
            </a:extLst>
          </p:cNvPr>
          <p:cNvSpPr/>
          <p:nvPr/>
        </p:nvSpPr>
        <p:spPr>
          <a:xfrm>
            <a:off x="723122" y="3765663"/>
            <a:ext cx="797170" cy="5216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B914EC5-D54C-6AB6-700E-28B99C1A1A7F}"/>
              </a:ext>
            </a:extLst>
          </p:cNvPr>
          <p:cNvSpPr/>
          <p:nvPr/>
        </p:nvSpPr>
        <p:spPr>
          <a:xfrm>
            <a:off x="10178407" y="4283341"/>
            <a:ext cx="1531332" cy="521665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00603E0-AFD8-8569-F48D-E67883857C75}"/>
              </a:ext>
            </a:extLst>
          </p:cNvPr>
          <p:cNvSpPr txBox="1">
            <a:spLocks/>
          </p:cNvSpPr>
          <p:nvPr/>
        </p:nvSpPr>
        <p:spPr>
          <a:xfrm>
            <a:off x="750528" y="1987378"/>
            <a:ext cx="10631469" cy="3891453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在 </a:t>
            </a:r>
            <a:r>
              <a:rPr lang="en-HK" altLang="zh-TW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“ </a:t>
            </a:r>
            <a:r>
              <a:rPr lang="en-US" altLang="zh-TW" dirty="0">
                <a:solidFill>
                  <a:srgbClr val="FF0000"/>
                </a:solidFill>
              </a:rPr>
              <a:t>Data</a:t>
            </a:r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”</a:t>
            </a:r>
            <a:r>
              <a:rPr lang="en-US" altLang="zh-TW" dirty="0"/>
              <a:t> </a:t>
            </a:r>
            <a:r>
              <a:rPr lang="zh-TW" altLang="en-US" dirty="0"/>
              <a:t>選取 </a:t>
            </a:r>
            <a:r>
              <a:rPr lang="en-HK" altLang="zh-TW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“ </a:t>
            </a:r>
            <a:r>
              <a:rPr lang="en-US" dirty="0">
                <a:solidFill>
                  <a:srgbClr val="00B0F0"/>
                </a:solidFill>
              </a:rPr>
              <a:t>Data Analysis</a:t>
            </a:r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” </a:t>
            </a:r>
            <a:r>
              <a:rPr lang="zh-TW" altLang="en-US" dirty="0"/>
              <a:t>。接著會彈出一個新的視窗。</a:t>
            </a:r>
            <a:endParaRPr lang="en-US" dirty="0">
              <a:latin typeface="MingLiU_HKSCS" panose="02020500000000000000" pitchFamily="18" charset="-120"/>
              <a:ea typeface="MingLiU_HKSCS" panose="02020500000000000000" pitchFamily="18" charset="-12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66024B-6E03-AF2C-5039-26D345C2150E}"/>
              </a:ext>
            </a:extLst>
          </p:cNvPr>
          <p:cNvGrpSpPr/>
          <p:nvPr/>
        </p:nvGrpSpPr>
        <p:grpSpPr>
          <a:xfrm>
            <a:off x="3446025" y="6257891"/>
            <a:ext cx="5299948" cy="577665"/>
            <a:chOff x="2004494" y="6028954"/>
            <a:chExt cx="7160133" cy="78041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23D54F0-0BD7-8397-83C7-712219076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627" y="6112666"/>
              <a:ext cx="635000" cy="685800"/>
            </a:xfrm>
            <a:prstGeom prst="rect">
              <a:avLst/>
            </a:prstGeom>
            <a:noFill/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C8A864B-3289-424B-E0AA-4EE2EBB02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8167" y="6028954"/>
              <a:ext cx="990600" cy="7804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53A6E18-5D2F-EC3F-4D9D-97A5760C9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4494" y="6210138"/>
              <a:ext cx="1219200" cy="49085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05687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E0D4A3-ECB8-4689-ABDB-9CE848CE8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4ECCD8-0220-FC96-3C7E-E66BBD01D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 anchor="ctr">
            <a:normAutofit/>
          </a:bodyPr>
          <a:lstStyle/>
          <a:p>
            <a:r>
              <a:rPr lang="en-US" altLang="zh-TW" sz="3600" dirty="0">
                <a:solidFill>
                  <a:schemeClr val="tx1"/>
                </a:solidFill>
                <a:ea typeface="MingLiU_HKSCS" panose="02020500000000000000" pitchFamily="18" charset="-120"/>
              </a:rPr>
              <a:t>Microsoft Excel</a:t>
            </a:r>
            <a:r>
              <a:rPr lang="zh-TW" altLang="en-US" sz="3600" dirty="0">
                <a:solidFill>
                  <a:schemeClr val="tx1"/>
                </a:solidFill>
                <a:ea typeface="MingLiU_HKSCS" panose="02020500000000000000" pitchFamily="18" charset="-120"/>
              </a:rPr>
              <a:t>的應用</a:t>
            </a:r>
            <a:r>
              <a:rPr lang="en-HK" altLang="zh-TW" sz="3600" dirty="0">
                <a:solidFill>
                  <a:schemeClr val="tx1"/>
                </a:solidFill>
                <a:ea typeface="MingLiU_HKSCS" panose="02020500000000000000" pitchFamily="18" charset="-120"/>
              </a:rPr>
              <a:t>-</a:t>
            </a:r>
            <a:r>
              <a:rPr lang="zh-TW" altLang="en-US" sz="3600" dirty="0">
                <a:solidFill>
                  <a:schemeClr val="tx1"/>
                </a:solidFill>
                <a:ea typeface="MingLiU_HKSCS" panose="02020500000000000000" pitchFamily="18" charset="-120"/>
              </a:rPr>
              <a:t>線性迴歸</a:t>
            </a:r>
            <a:endParaRPr lang="en-HK" sz="3600" dirty="0">
              <a:solidFill>
                <a:schemeClr val="tx1"/>
              </a:solidFill>
              <a:ea typeface="MingLiU_HKSCS" panose="02020500000000000000" pitchFamily="18" charset="-12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854772B-9C8F-4037-89E0-3A45208AB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1576408"/>
            <a:ext cx="10917814" cy="4638125"/>
          </a:xfrm>
          <a:custGeom>
            <a:avLst/>
            <a:gdLst>
              <a:gd name="connsiteX0" fmla="*/ 5441025 w 10917814"/>
              <a:gd name="connsiteY0" fmla="*/ 0 h 4638125"/>
              <a:gd name="connsiteX1" fmla="*/ 5453725 w 10917814"/>
              <a:gd name="connsiteY1" fmla="*/ 0 h 4638125"/>
              <a:gd name="connsiteX2" fmla="*/ 5464308 w 10917814"/>
              <a:gd name="connsiteY2" fmla="*/ 0 h 4638125"/>
              <a:gd name="connsiteX3" fmla="*/ 5477009 w 10917814"/>
              <a:gd name="connsiteY3" fmla="*/ 4762 h 4638125"/>
              <a:gd name="connsiteX4" fmla="*/ 5489708 w 10917814"/>
              <a:gd name="connsiteY4" fmla="*/ 9525 h 4638125"/>
              <a:gd name="connsiteX5" fmla="*/ 5498175 w 10917814"/>
              <a:gd name="connsiteY5" fmla="*/ 12700 h 4638125"/>
              <a:gd name="connsiteX6" fmla="*/ 5865801 w 10917814"/>
              <a:gd name="connsiteY6" fmla="*/ 288419 h 4638125"/>
              <a:gd name="connsiteX7" fmla="*/ 10765009 w 10917814"/>
              <a:gd name="connsiteY7" fmla="*/ 288419 h 4638125"/>
              <a:gd name="connsiteX8" fmla="*/ 10917814 w 10917814"/>
              <a:gd name="connsiteY8" fmla="*/ 441224 h 4638125"/>
              <a:gd name="connsiteX9" fmla="*/ 10917814 w 10917814"/>
              <a:gd name="connsiteY9" fmla="*/ 4485320 h 4638125"/>
              <a:gd name="connsiteX10" fmla="*/ 10765009 w 10917814"/>
              <a:gd name="connsiteY10" fmla="*/ 4638125 h 4638125"/>
              <a:gd name="connsiteX11" fmla="*/ 152805 w 10917814"/>
              <a:gd name="connsiteY11" fmla="*/ 4638125 h 4638125"/>
              <a:gd name="connsiteX12" fmla="*/ 0 w 10917814"/>
              <a:gd name="connsiteY12" fmla="*/ 4485320 h 4638125"/>
              <a:gd name="connsiteX13" fmla="*/ 0 w 10917814"/>
              <a:gd name="connsiteY13" fmla="*/ 441224 h 4638125"/>
              <a:gd name="connsiteX14" fmla="*/ 152805 w 10917814"/>
              <a:gd name="connsiteY14" fmla="*/ 288419 h 4638125"/>
              <a:gd name="connsiteX15" fmla="*/ 5041650 w 10917814"/>
              <a:gd name="connsiteY15" fmla="*/ 288419 h 4638125"/>
              <a:gd name="connsiteX16" fmla="*/ 5409275 w 10917814"/>
              <a:gd name="connsiteY16" fmla="*/ 12700 h 4638125"/>
              <a:gd name="connsiteX17" fmla="*/ 5417742 w 10917814"/>
              <a:gd name="connsiteY17" fmla="*/ 9525 h 4638125"/>
              <a:gd name="connsiteX18" fmla="*/ 5430442 w 10917814"/>
              <a:gd name="connsiteY18" fmla="*/ 4762 h 46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917814" h="4638125">
                <a:moveTo>
                  <a:pt x="5441025" y="0"/>
                </a:moveTo>
                <a:lnTo>
                  <a:pt x="5453725" y="0"/>
                </a:lnTo>
                <a:lnTo>
                  <a:pt x="5464308" y="0"/>
                </a:lnTo>
                <a:lnTo>
                  <a:pt x="5477009" y="4762"/>
                </a:lnTo>
                <a:lnTo>
                  <a:pt x="5489708" y="9525"/>
                </a:lnTo>
                <a:lnTo>
                  <a:pt x="5498175" y="12700"/>
                </a:lnTo>
                <a:lnTo>
                  <a:pt x="5865801" y="288419"/>
                </a:lnTo>
                <a:lnTo>
                  <a:pt x="10765009" y="288419"/>
                </a:lnTo>
                <a:cubicBezTo>
                  <a:pt x="10849401" y="288419"/>
                  <a:pt x="10917814" y="356832"/>
                  <a:pt x="10917814" y="441224"/>
                </a:cubicBezTo>
                <a:lnTo>
                  <a:pt x="10917814" y="4485320"/>
                </a:lnTo>
                <a:cubicBezTo>
                  <a:pt x="10917814" y="4569712"/>
                  <a:pt x="10849401" y="4638125"/>
                  <a:pt x="10765009" y="4638125"/>
                </a:cubicBezTo>
                <a:lnTo>
                  <a:pt x="152805" y="4638125"/>
                </a:lnTo>
                <a:cubicBezTo>
                  <a:pt x="68413" y="4638125"/>
                  <a:pt x="0" y="4569712"/>
                  <a:pt x="0" y="4485320"/>
                </a:cubicBezTo>
                <a:lnTo>
                  <a:pt x="0" y="441224"/>
                </a:lnTo>
                <a:cubicBezTo>
                  <a:pt x="0" y="356832"/>
                  <a:pt x="68413" y="288419"/>
                  <a:pt x="152805" y="288419"/>
                </a:cubicBezTo>
                <a:lnTo>
                  <a:pt x="5041650" y="288419"/>
                </a:lnTo>
                <a:lnTo>
                  <a:pt x="5409275" y="12700"/>
                </a:lnTo>
                <a:lnTo>
                  <a:pt x="5417742" y="9525"/>
                </a:lnTo>
                <a:lnTo>
                  <a:pt x="5430442" y="4762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BFDDBD97-531A-A784-27D7-73005105C2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838" t="25508" r="35104" b="51331"/>
          <a:stretch/>
        </p:blipFill>
        <p:spPr>
          <a:xfrm>
            <a:off x="2485292" y="2994046"/>
            <a:ext cx="6994584" cy="3031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4E41EFF-7581-13EF-CB36-44D67CF2B90F}"/>
              </a:ext>
            </a:extLst>
          </p:cNvPr>
          <p:cNvSpPr txBox="1">
            <a:spLocks/>
          </p:cNvSpPr>
          <p:nvPr/>
        </p:nvSpPr>
        <p:spPr>
          <a:xfrm>
            <a:off x="750528" y="1987378"/>
            <a:ext cx="10631469" cy="3891453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在新視窗中選取 </a:t>
            </a:r>
            <a:r>
              <a:rPr lang="en-HK" altLang="zh-TW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“</a:t>
            </a:r>
            <a:r>
              <a:rPr lang="en-HK" altLang="zh-TW" sz="1800" dirty="0">
                <a:solidFill>
                  <a:srgbClr val="FF0000"/>
                </a:solidFill>
                <a:effectLst/>
                <a:latin typeface="Century Gothic (Body)"/>
                <a:ea typeface="PMingLiU" panose="02020500000000000000" pitchFamily="18" charset="-120"/>
                <a:cs typeface="Times New Roman" panose="02020603050405020304" pitchFamily="18" charset="0"/>
              </a:rPr>
              <a:t>R</a:t>
            </a:r>
            <a:r>
              <a:rPr lang="en-HK" altLang="zh-TW" dirty="0">
                <a:solidFill>
                  <a:srgbClr val="FF0000"/>
                </a:solidFill>
                <a:latin typeface="Century Gothic (Body)"/>
                <a:ea typeface="PMingLiU" panose="02020500000000000000" pitchFamily="18" charset="-120"/>
                <a:cs typeface="Times New Roman" panose="02020603050405020304" pitchFamily="18" charset="0"/>
              </a:rPr>
              <a:t>egression</a:t>
            </a:r>
            <a:r>
              <a:rPr lang="en-US" sz="1800" dirty="0">
                <a:effectLst/>
                <a:latin typeface="Century Gothic (Body)"/>
                <a:ea typeface="PMingLiU" panose="02020500000000000000" pitchFamily="18" charset="-120"/>
              </a:rPr>
              <a:t>” </a:t>
            </a:r>
            <a:r>
              <a:rPr lang="zh-TW" altLang="en-US" sz="1800" dirty="0">
                <a:effectLst/>
                <a:latin typeface="Century Gothic (Body)"/>
                <a:ea typeface="PMingLiU" panose="02020500000000000000" pitchFamily="18" charset="-120"/>
              </a:rPr>
              <a:t>並按 </a:t>
            </a:r>
            <a:r>
              <a:rPr lang="en-HK" altLang="zh-TW" sz="1800" dirty="0">
                <a:effectLst/>
                <a:latin typeface="Century Gothic (Body)"/>
                <a:ea typeface="PMingLiU" panose="02020500000000000000" pitchFamily="18" charset="-120"/>
                <a:cs typeface="Times New Roman" panose="02020603050405020304" pitchFamily="18" charset="0"/>
              </a:rPr>
              <a:t>“</a:t>
            </a:r>
            <a:r>
              <a:rPr lang="en-HK" altLang="zh-TW" sz="1800" dirty="0">
                <a:solidFill>
                  <a:srgbClr val="00B050"/>
                </a:solidFill>
                <a:effectLst/>
                <a:latin typeface="Century Gothic (Body)"/>
                <a:ea typeface="PMingLiU" panose="02020500000000000000" pitchFamily="18" charset="-120"/>
                <a:cs typeface="Times New Roman" panose="02020603050405020304" pitchFamily="18" charset="0"/>
              </a:rPr>
              <a:t>OK</a:t>
            </a:r>
            <a:r>
              <a:rPr lang="en-US" sz="1800" dirty="0">
                <a:effectLst/>
                <a:latin typeface="Century Gothic (Body)"/>
                <a:ea typeface="PMingLiU" panose="02020500000000000000" pitchFamily="18" charset="-120"/>
              </a:rPr>
              <a:t>”</a:t>
            </a:r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zh-TW" altLang="en-US" dirty="0"/>
              <a:t>。</a:t>
            </a:r>
            <a:endParaRPr lang="en-US" dirty="0">
              <a:latin typeface="MingLiU_HKSCS" panose="02020500000000000000" pitchFamily="18" charset="-120"/>
              <a:ea typeface="MingLiU_HKSCS" panose="02020500000000000000" pitchFamily="18" charset="-12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8139A23-46DA-A5DD-0FD7-AB513DEF4C4A}"/>
              </a:ext>
            </a:extLst>
          </p:cNvPr>
          <p:cNvSpPr/>
          <p:nvPr/>
        </p:nvSpPr>
        <p:spPr>
          <a:xfrm>
            <a:off x="2570296" y="4371758"/>
            <a:ext cx="1097463" cy="5216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FD9B62-9A72-1988-A3F9-47630D50D8A0}"/>
              </a:ext>
            </a:extLst>
          </p:cNvPr>
          <p:cNvSpPr/>
          <p:nvPr/>
        </p:nvSpPr>
        <p:spPr>
          <a:xfrm>
            <a:off x="8290377" y="3391318"/>
            <a:ext cx="797170" cy="521665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783EF9-43D0-AFE9-A495-C38FA6F5FBA2}"/>
              </a:ext>
            </a:extLst>
          </p:cNvPr>
          <p:cNvGrpSpPr/>
          <p:nvPr/>
        </p:nvGrpSpPr>
        <p:grpSpPr>
          <a:xfrm>
            <a:off x="3446025" y="6257891"/>
            <a:ext cx="5299948" cy="577665"/>
            <a:chOff x="2004494" y="6028954"/>
            <a:chExt cx="7160133" cy="78041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DCB9D48-52B9-9117-192D-075A44C6E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627" y="6112666"/>
              <a:ext cx="635000" cy="685800"/>
            </a:xfrm>
            <a:prstGeom prst="rect">
              <a:avLst/>
            </a:prstGeom>
            <a:noFill/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DFB3F15-968B-1F16-6523-C348C360E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8167" y="6028954"/>
              <a:ext cx="990600" cy="7804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D0DF3CC-0ECC-CC62-496C-2397CB186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4494" y="6210138"/>
              <a:ext cx="1219200" cy="49085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685856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E0D4A3-ECB8-4689-ABDB-9CE848CE8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DB26E0-1BD8-83D9-E155-FA70A1A18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 anchor="ctr">
            <a:normAutofit/>
          </a:bodyPr>
          <a:lstStyle/>
          <a:p>
            <a:r>
              <a:rPr lang="en-US" altLang="zh-TW" sz="3600" dirty="0">
                <a:solidFill>
                  <a:schemeClr val="tx1"/>
                </a:solidFill>
                <a:ea typeface="MingLiU_HKSCS" panose="02020500000000000000" pitchFamily="18" charset="-120"/>
              </a:rPr>
              <a:t>Microsoft Excel</a:t>
            </a:r>
            <a:r>
              <a:rPr lang="zh-TW" altLang="en-US" sz="3600" dirty="0">
                <a:solidFill>
                  <a:schemeClr val="tx1"/>
                </a:solidFill>
                <a:ea typeface="MingLiU_HKSCS" panose="02020500000000000000" pitchFamily="18" charset="-120"/>
              </a:rPr>
              <a:t>的應用</a:t>
            </a:r>
            <a:r>
              <a:rPr lang="en-HK" altLang="zh-TW" sz="3600" dirty="0">
                <a:solidFill>
                  <a:schemeClr val="tx1"/>
                </a:solidFill>
                <a:ea typeface="MingLiU_HKSCS" panose="02020500000000000000" pitchFamily="18" charset="-120"/>
              </a:rPr>
              <a:t>-</a:t>
            </a:r>
            <a:r>
              <a:rPr lang="zh-TW" altLang="en-US" sz="3600" dirty="0">
                <a:solidFill>
                  <a:schemeClr val="tx1"/>
                </a:solidFill>
                <a:ea typeface="MingLiU_HKSCS" panose="02020500000000000000" pitchFamily="18" charset="-120"/>
              </a:rPr>
              <a:t>線性迴歸</a:t>
            </a:r>
            <a:endParaRPr lang="en-HK" sz="3600" dirty="0">
              <a:solidFill>
                <a:schemeClr val="tx1"/>
              </a:solidFill>
              <a:ea typeface="MingLiU_HKSCS" panose="02020500000000000000" pitchFamily="18" charset="-12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854772B-9C8F-4037-89E0-3A45208AB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1576408"/>
            <a:ext cx="10917814" cy="4638125"/>
          </a:xfrm>
          <a:custGeom>
            <a:avLst/>
            <a:gdLst>
              <a:gd name="connsiteX0" fmla="*/ 5441025 w 10917814"/>
              <a:gd name="connsiteY0" fmla="*/ 0 h 4638125"/>
              <a:gd name="connsiteX1" fmla="*/ 5453725 w 10917814"/>
              <a:gd name="connsiteY1" fmla="*/ 0 h 4638125"/>
              <a:gd name="connsiteX2" fmla="*/ 5464308 w 10917814"/>
              <a:gd name="connsiteY2" fmla="*/ 0 h 4638125"/>
              <a:gd name="connsiteX3" fmla="*/ 5477009 w 10917814"/>
              <a:gd name="connsiteY3" fmla="*/ 4762 h 4638125"/>
              <a:gd name="connsiteX4" fmla="*/ 5489708 w 10917814"/>
              <a:gd name="connsiteY4" fmla="*/ 9525 h 4638125"/>
              <a:gd name="connsiteX5" fmla="*/ 5498175 w 10917814"/>
              <a:gd name="connsiteY5" fmla="*/ 12700 h 4638125"/>
              <a:gd name="connsiteX6" fmla="*/ 5865801 w 10917814"/>
              <a:gd name="connsiteY6" fmla="*/ 288419 h 4638125"/>
              <a:gd name="connsiteX7" fmla="*/ 10765009 w 10917814"/>
              <a:gd name="connsiteY7" fmla="*/ 288419 h 4638125"/>
              <a:gd name="connsiteX8" fmla="*/ 10917814 w 10917814"/>
              <a:gd name="connsiteY8" fmla="*/ 441224 h 4638125"/>
              <a:gd name="connsiteX9" fmla="*/ 10917814 w 10917814"/>
              <a:gd name="connsiteY9" fmla="*/ 4485320 h 4638125"/>
              <a:gd name="connsiteX10" fmla="*/ 10765009 w 10917814"/>
              <a:gd name="connsiteY10" fmla="*/ 4638125 h 4638125"/>
              <a:gd name="connsiteX11" fmla="*/ 152805 w 10917814"/>
              <a:gd name="connsiteY11" fmla="*/ 4638125 h 4638125"/>
              <a:gd name="connsiteX12" fmla="*/ 0 w 10917814"/>
              <a:gd name="connsiteY12" fmla="*/ 4485320 h 4638125"/>
              <a:gd name="connsiteX13" fmla="*/ 0 w 10917814"/>
              <a:gd name="connsiteY13" fmla="*/ 441224 h 4638125"/>
              <a:gd name="connsiteX14" fmla="*/ 152805 w 10917814"/>
              <a:gd name="connsiteY14" fmla="*/ 288419 h 4638125"/>
              <a:gd name="connsiteX15" fmla="*/ 5041650 w 10917814"/>
              <a:gd name="connsiteY15" fmla="*/ 288419 h 4638125"/>
              <a:gd name="connsiteX16" fmla="*/ 5409275 w 10917814"/>
              <a:gd name="connsiteY16" fmla="*/ 12700 h 4638125"/>
              <a:gd name="connsiteX17" fmla="*/ 5417742 w 10917814"/>
              <a:gd name="connsiteY17" fmla="*/ 9525 h 4638125"/>
              <a:gd name="connsiteX18" fmla="*/ 5430442 w 10917814"/>
              <a:gd name="connsiteY18" fmla="*/ 4762 h 46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917814" h="4638125">
                <a:moveTo>
                  <a:pt x="5441025" y="0"/>
                </a:moveTo>
                <a:lnTo>
                  <a:pt x="5453725" y="0"/>
                </a:lnTo>
                <a:lnTo>
                  <a:pt x="5464308" y="0"/>
                </a:lnTo>
                <a:lnTo>
                  <a:pt x="5477009" y="4762"/>
                </a:lnTo>
                <a:lnTo>
                  <a:pt x="5489708" y="9525"/>
                </a:lnTo>
                <a:lnTo>
                  <a:pt x="5498175" y="12700"/>
                </a:lnTo>
                <a:lnTo>
                  <a:pt x="5865801" y="288419"/>
                </a:lnTo>
                <a:lnTo>
                  <a:pt x="10765009" y="288419"/>
                </a:lnTo>
                <a:cubicBezTo>
                  <a:pt x="10849401" y="288419"/>
                  <a:pt x="10917814" y="356832"/>
                  <a:pt x="10917814" y="441224"/>
                </a:cubicBezTo>
                <a:lnTo>
                  <a:pt x="10917814" y="4485320"/>
                </a:lnTo>
                <a:cubicBezTo>
                  <a:pt x="10917814" y="4569712"/>
                  <a:pt x="10849401" y="4638125"/>
                  <a:pt x="10765009" y="4638125"/>
                </a:cubicBezTo>
                <a:lnTo>
                  <a:pt x="152805" y="4638125"/>
                </a:lnTo>
                <a:cubicBezTo>
                  <a:pt x="68413" y="4638125"/>
                  <a:pt x="0" y="4569712"/>
                  <a:pt x="0" y="4485320"/>
                </a:cubicBezTo>
                <a:lnTo>
                  <a:pt x="0" y="441224"/>
                </a:lnTo>
                <a:cubicBezTo>
                  <a:pt x="0" y="356832"/>
                  <a:pt x="68413" y="288419"/>
                  <a:pt x="152805" y="288419"/>
                </a:cubicBezTo>
                <a:lnTo>
                  <a:pt x="5041650" y="288419"/>
                </a:lnTo>
                <a:lnTo>
                  <a:pt x="5409275" y="12700"/>
                </a:lnTo>
                <a:lnTo>
                  <a:pt x="5417742" y="9525"/>
                </a:lnTo>
                <a:lnTo>
                  <a:pt x="5430442" y="4762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1BA34C6-196A-9E9E-8F05-BC068C6C362A}"/>
              </a:ext>
            </a:extLst>
          </p:cNvPr>
          <p:cNvSpPr txBox="1">
            <a:spLocks/>
          </p:cNvSpPr>
          <p:nvPr/>
        </p:nvSpPr>
        <p:spPr>
          <a:xfrm>
            <a:off x="750528" y="1987378"/>
            <a:ext cx="10631469" cy="3891453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我們可以按圖中示範，在不同位置輸入各項資料及設定。</a:t>
            </a:r>
            <a:endParaRPr lang="en-HK" altLang="zh-TW" dirty="0"/>
          </a:p>
          <a:p>
            <a:pPr lvl="1"/>
            <a:r>
              <a:rPr lang="zh-TW" altLang="en-US" dirty="0">
                <a:latin typeface="MingLiU_HKSCS" panose="02020500000000000000" pitchFamily="18" charset="-120"/>
                <a:ea typeface="MingLiU_HKSCS" panose="02020500000000000000" pitchFamily="18" charset="-120"/>
              </a:rPr>
              <a:t>例如</a:t>
            </a:r>
            <a:r>
              <a:rPr lang="en-HK" altLang="zh-TW" dirty="0">
                <a:latin typeface="MingLiU_HKSCS" panose="02020500000000000000" pitchFamily="18" charset="-120"/>
                <a:ea typeface="MingLiU_HKSCS" panose="02020500000000000000" pitchFamily="18" charset="-120"/>
              </a:rPr>
              <a:t>: </a:t>
            </a:r>
          </a:p>
          <a:p>
            <a:pPr lvl="1"/>
            <a:r>
              <a:rPr lang="en-HK" altLang="zh-TW" dirty="0">
                <a:solidFill>
                  <a:srgbClr val="00B050"/>
                </a:solidFill>
                <a:latin typeface="MingLiU_HKSCS" panose="02020500000000000000" pitchFamily="18" charset="-120"/>
                <a:ea typeface="MingLiU_HKSCS" panose="02020500000000000000" pitchFamily="18" charset="-120"/>
              </a:rPr>
              <a:t>Y </a:t>
            </a:r>
            <a:r>
              <a:rPr lang="zh-TW" altLang="en-US" dirty="0">
                <a:solidFill>
                  <a:srgbClr val="00B050"/>
                </a:solidFill>
                <a:latin typeface="MingLiU_HKSCS" panose="02020500000000000000" pitchFamily="18" charset="-120"/>
                <a:ea typeface="MingLiU_HKSCS" panose="02020500000000000000" pitchFamily="18" charset="-120"/>
              </a:rPr>
              <a:t>變量的範圍是 </a:t>
            </a:r>
            <a:r>
              <a:rPr lang="en-HK" altLang="zh-TW" dirty="0">
                <a:solidFill>
                  <a:srgbClr val="00B050"/>
                </a:solidFill>
                <a:latin typeface="MingLiU_HKSCS" panose="02020500000000000000" pitchFamily="18" charset="-120"/>
                <a:ea typeface="MingLiU_HKSCS" panose="02020500000000000000" pitchFamily="18" charset="-120"/>
              </a:rPr>
              <a:t>$B$1:$B$8</a:t>
            </a:r>
          </a:p>
          <a:p>
            <a:pPr lvl="1"/>
            <a:r>
              <a:rPr lang="en-HK" altLang="zh-TW" dirty="0">
                <a:solidFill>
                  <a:srgbClr val="00B0F0"/>
                </a:solidFill>
                <a:latin typeface="MingLiU_HKSCS" panose="02020500000000000000" pitchFamily="18" charset="-120"/>
                <a:ea typeface="MingLiU_HKSCS" panose="02020500000000000000" pitchFamily="18" charset="-120"/>
              </a:rPr>
              <a:t>X </a:t>
            </a:r>
            <a:r>
              <a:rPr lang="zh-TW" altLang="en-US" dirty="0">
                <a:solidFill>
                  <a:srgbClr val="00B0F0"/>
                </a:solidFill>
                <a:latin typeface="MingLiU_HKSCS" panose="02020500000000000000" pitchFamily="18" charset="-120"/>
                <a:ea typeface="MingLiU_HKSCS" panose="02020500000000000000" pitchFamily="18" charset="-120"/>
              </a:rPr>
              <a:t>變量的範圍是 </a:t>
            </a:r>
            <a:r>
              <a:rPr lang="en-HK" altLang="zh-TW" dirty="0">
                <a:solidFill>
                  <a:srgbClr val="00B0F0"/>
                </a:solidFill>
                <a:latin typeface="MingLiU_HKSCS" panose="02020500000000000000" pitchFamily="18" charset="-120"/>
                <a:ea typeface="MingLiU_HKSCS" panose="02020500000000000000" pitchFamily="18" charset="-120"/>
              </a:rPr>
              <a:t>$A$1:$A$8</a:t>
            </a:r>
          </a:p>
          <a:p>
            <a:pPr lvl="1"/>
            <a:endParaRPr lang="en-HK" altLang="zh-TW" dirty="0">
              <a:solidFill>
                <a:srgbClr val="00B0F0"/>
              </a:solidFill>
              <a:latin typeface="MingLiU_HKSCS" panose="02020500000000000000" pitchFamily="18" charset="-120"/>
              <a:ea typeface="MingLiU_HKSCS" panose="02020500000000000000" pitchFamily="18" charset="-120"/>
            </a:endParaRPr>
          </a:p>
          <a:p>
            <a:r>
              <a:rPr lang="zh-TW" altLang="en-US" dirty="0"/>
              <a:t>當設定完畢，按</a:t>
            </a:r>
            <a:r>
              <a:rPr lang="en-HK" altLang="zh-TW" dirty="0"/>
              <a:t> “</a:t>
            </a:r>
            <a:r>
              <a:rPr lang="en-HK" altLang="zh-TW" dirty="0">
                <a:latin typeface="Century Gothic (Body)"/>
              </a:rPr>
              <a:t>OK</a:t>
            </a:r>
            <a:r>
              <a:rPr lang="en-US" dirty="0"/>
              <a:t>” </a:t>
            </a:r>
            <a:r>
              <a:rPr lang="zh-TW" altLang="en-US" dirty="0"/>
              <a:t>。</a:t>
            </a:r>
            <a:endParaRPr lang="en-HK" altLang="zh-TW" dirty="0"/>
          </a:p>
          <a:p>
            <a:pPr lvl="1"/>
            <a:endParaRPr lang="en-HK" altLang="zh-TW" dirty="0">
              <a:latin typeface="MingLiU_HKSCS" panose="02020500000000000000" pitchFamily="18" charset="-120"/>
              <a:ea typeface="MingLiU_HKSCS" panose="02020500000000000000" pitchFamily="18" charset="-120"/>
            </a:endParaRPr>
          </a:p>
          <a:p>
            <a:pPr lvl="1"/>
            <a:endParaRPr lang="en-HK" altLang="zh-TW" dirty="0">
              <a:latin typeface="MingLiU_HKSCS" panose="02020500000000000000" pitchFamily="18" charset="-120"/>
              <a:ea typeface="MingLiU_HKSCS" panose="02020500000000000000" pitchFamily="18" charset="-120"/>
            </a:endParaRPr>
          </a:p>
          <a:p>
            <a:endParaRPr lang="en-US" dirty="0">
              <a:latin typeface="MingLiU_HKSCS" panose="02020500000000000000" pitchFamily="18" charset="-120"/>
              <a:ea typeface="MingLiU_HKSCS" panose="02020500000000000000" pitchFamily="18" charset="-120"/>
            </a:endParaRPr>
          </a:p>
        </p:txBody>
      </p:sp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F59C7E43-0E9E-A144-7820-63B8C996D0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444" r="56083" b="27852"/>
          <a:stretch/>
        </p:blipFill>
        <p:spPr>
          <a:xfrm>
            <a:off x="5303520" y="2425679"/>
            <a:ext cx="5911438" cy="36119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B9CA8EE-A983-E98B-3392-B8DEEBD150C8}"/>
              </a:ext>
            </a:extLst>
          </p:cNvPr>
          <p:cNvSpPr/>
          <p:nvPr/>
        </p:nvSpPr>
        <p:spPr>
          <a:xfrm>
            <a:off x="7020560" y="3058160"/>
            <a:ext cx="2468880" cy="254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4ABC01-F731-B6F9-BBF9-E7BF2A20D44B}"/>
              </a:ext>
            </a:extLst>
          </p:cNvPr>
          <p:cNvSpPr/>
          <p:nvPr/>
        </p:nvSpPr>
        <p:spPr>
          <a:xfrm>
            <a:off x="7020560" y="3312160"/>
            <a:ext cx="2468880" cy="2540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249954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E0D4A3-ECB8-4689-ABDB-9CE848CE8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94B916-F158-CBD4-D113-D845508C4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 anchor="ctr">
            <a:normAutofit/>
          </a:bodyPr>
          <a:lstStyle/>
          <a:p>
            <a:r>
              <a:rPr lang="en-US" altLang="zh-TW" sz="3600" dirty="0">
                <a:solidFill>
                  <a:schemeClr val="tx1"/>
                </a:solidFill>
                <a:ea typeface="MingLiU_HKSCS" panose="02020500000000000000" pitchFamily="18" charset="-120"/>
              </a:rPr>
              <a:t>Microsoft Excel</a:t>
            </a:r>
            <a:r>
              <a:rPr lang="zh-TW" altLang="en-US" sz="3600" dirty="0">
                <a:solidFill>
                  <a:schemeClr val="tx1"/>
                </a:solidFill>
                <a:ea typeface="MingLiU_HKSCS" panose="02020500000000000000" pitchFamily="18" charset="-120"/>
              </a:rPr>
              <a:t>的應用</a:t>
            </a:r>
            <a:r>
              <a:rPr lang="en-HK" altLang="zh-TW" sz="3600" dirty="0">
                <a:solidFill>
                  <a:schemeClr val="tx1"/>
                </a:solidFill>
                <a:ea typeface="MingLiU_HKSCS" panose="02020500000000000000" pitchFamily="18" charset="-120"/>
              </a:rPr>
              <a:t>-</a:t>
            </a:r>
            <a:r>
              <a:rPr lang="zh-TW" altLang="en-US" sz="3600" dirty="0">
                <a:solidFill>
                  <a:schemeClr val="tx1"/>
                </a:solidFill>
                <a:ea typeface="MingLiU_HKSCS" panose="02020500000000000000" pitchFamily="18" charset="-120"/>
              </a:rPr>
              <a:t>線性迴歸</a:t>
            </a:r>
            <a:endParaRPr lang="en-HK" sz="3600" dirty="0">
              <a:solidFill>
                <a:schemeClr val="tx1"/>
              </a:solidFill>
              <a:ea typeface="MingLiU_HKSCS" panose="02020500000000000000" pitchFamily="18" charset="-12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854772B-9C8F-4037-89E0-3A45208AB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1576408"/>
            <a:ext cx="10917814" cy="4638125"/>
          </a:xfrm>
          <a:custGeom>
            <a:avLst/>
            <a:gdLst>
              <a:gd name="connsiteX0" fmla="*/ 5441025 w 10917814"/>
              <a:gd name="connsiteY0" fmla="*/ 0 h 4638125"/>
              <a:gd name="connsiteX1" fmla="*/ 5453725 w 10917814"/>
              <a:gd name="connsiteY1" fmla="*/ 0 h 4638125"/>
              <a:gd name="connsiteX2" fmla="*/ 5464308 w 10917814"/>
              <a:gd name="connsiteY2" fmla="*/ 0 h 4638125"/>
              <a:gd name="connsiteX3" fmla="*/ 5477009 w 10917814"/>
              <a:gd name="connsiteY3" fmla="*/ 4762 h 4638125"/>
              <a:gd name="connsiteX4" fmla="*/ 5489708 w 10917814"/>
              <a:gd name="connsiteY4" fmla="*/ 9525 h 4638125"/>
              <a:gd name="connsiteX5" fmla="*/ 5498175 w 10917814"/>
              <a:gd name="connsiteY5" fmla="*/ 12700 h 4638125"/>
              <a:gd name="connsiteX6" fmla="*/ 5865801 w 10917814"/>
              <a:gd name="connsiteY6" fmla="*/ 288419 h 4638125"/>
              <a:gd name="connsiteX7" fmla="*/ 10765009 w 10917814"/>
              <a:gd name="connsiteY7" fmla="*/ 288419 h 4638125"/>
              <a:gd name="connsiteX8" fmla="*/ 10917814 w 10917814"/>
              <a:gd name="connsiteY8" fmla="*/ 441224 h 4638125"/>
              <a:gd name="connsiteX9" fmla="*/ 10917814 w 10917814"/>
              <a:gd name="connsiteY9" fmla="*/ 4485320 h 4638125"/>
              <a:gd name="connsiteX10" fmla="*/ 10765009 w 10917814"/>
              <a:gd name="connsiteY10" fmla="*/ 4638125 h 4638125"/>
              <a:gd name="connsiteX11" fmla="*/ 152805 w 10917814"/>
              <a:gd name="connsiteY11" fmla="*/ 4638125 h 4638125"/>
              <a:gd name="connsiteX12" fmla="*/ 0 w 10917814"/>
              <a:gd name="connsiteY12" fmla="*/ 4485320 h 4638125"/>
              <a:gd name="connsiteX13" fmla="*/ 0 w 10917814"/>
              <a:gd name="connsiteY13" fmla="*/ 441224 h 4638125"/>
              <a:gd name="connsiteX14" fmla="*/ 152805 w 10917814"/>
              <a:gd name="connsiteY14" fmla="*/ 288419 h 4638125"/>
              <a:gd name="connsiteX15" fmla="*/ 5041650 w 10917814"/>
              <a:gd name="connsiteY15" fmla="*/ 288419 h 4638125"/>
              <a:gd name="connsiteX16" fmla="*/ 5409275 w 10917814"/>
              <a:gd name="connsiteY16" fmla="*/ 12700 h 4638125"/>
              <a:gd name="connsiteX17" fmla="*/ 5417742 w 10917814"/>
              <a:gd name="connsiteY17" fmla="*/ 9525 h 4638125"/>
              <a:gd name="connsiteX18" fmla="*/ 5430442 w 10917814"/>
              <a:gd name="connsiteY18" fmla="*/ 4762 h 46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917814" h="4638125">
                <a:moveTo>
                  <a:pt x="5441025" y="0"/>
                </a:moveTo>
                <a:lnTo>
                  <a:pt x="5453725" y="0"/>
                </a:lnTo>
                <a:lnTo>
                  <a:pt x="5464308" y="0"/>
                </a:lnTo>
                <a:lnTo>
                  <a:pt x="5477009" y="4762"/>
                </a:lnTo>
                <a:lnTo>
                  <a:pt x="5489708" y="9525"/>
                </a:lnTo>
                <a:lnTo>
                  <a:pt x="5498175" y="12700"/>
                </a:lnTo>
                <a:lnTo>
                  <a:pt x="5865801" y="288419"/>
                </a:lnTo>
                <a:lnTo>
                  <a:pt x="10765009" y="288419"/>
                </a:lnTo>
                <a:cubicBezTo>
                  <a:pt x="10849401" y="288419"/>
                  <a:pt x="10917814" y="356832"/>
                  <a:pt x="10917814" y="441224"/>
                </a:cubicBezTo>
                <a:lnTo>
                  <a:pt x="10917814" y="4485320"/>
                </a:lnTo>
                <a:cubicBezTo>
                  <a:pt x="10917814" y="4569712"/>
                  <a:pt x="10849401" y="4638125"/>
                  <a:pt x="10765009" y="4638125"/>
                </a:cubicBezTo>
                <a:lnTo>
                  <a:pt x="152805" y="4638125"/>
                </a:lnTo>
                <a:cubicBezTo>
                  <a:pt x="68413" y="4638125"/>
                  <a:pt x="0" y="4569712"/>
                  <a:pt x="0" y="4485320"/>
                </a:cubicBezTo>
                <a:lnTo>
                  <a:pt x="0" y="441224"/>
                </a:lnTo>
                <a:cubicBezTo>
                  <a:pt x="0" y="356832"/>
                  <a:pt x="68413" y="288419"/>
                  <a:pt x="152805" y="288419"/>
                </a:cubicBezTo>
                <a:lnTo>
                  <a:pt x="5041650" y="288419"/>
                </a:lnTo>
                <a:lnTo>
                  <a:pt x="5409275" y="12700"/>
                </a:lnTo>
                <a:lnTo>
                  <a:pt x="5417742" y="9525"/>
                </a:lnTo>
                <a:lnTo>
                  <a:pt x="5430442" y="4762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4F78FF1-A3B1-603A-2EC2-DBB1AB1A271F}"/>
              </a:ext>
            </a:extLst>
          </p:cNvPr>
          <p:cNvGrpSpPr/>
          <p:nvPr/>
        </p:nvGrpSpPr>
        <p:grpSpPr>
          <a:xfrm>
            <a:off x="3446025" y="6257891"/>
            <a:ext cx="5299948" cy="577665"/>
            <a:chOff x="2004494" y="6028954"/>
            <a:chExt cx="7160133" cy="78041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6C26E37-FBF9-742D-4C58-773EE7007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627" y="6112666"/>
              <a:ext cx="635000" cy="685800"/>
            </a:xfrm>
            <a:prstGeom prst="rect">
              <a:avLst/>
            </a:prstGeom>
            <a:noFill/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DB644A0-4CB2-B535-886B-8ECDAB02A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8167" y="6028954"/>
              <a:ext cx="990600" cy="7804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D68EF26-CA4D-3A89-16FF-68316AB07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4494" y="6210138"/>
              <a:ext cx="1219200" cy="49085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5DE17D9-2AD6-6241-A62F-9133281A2D03}"/>
              </a:ext>
            </a:extLst>
          </p:cNvPr>
          <p:cNvSpPr txBox="1"/>
          <p:nvPr/>
        </p:nvSpPr>
        <p:spPr>
          <a:xfrm>
            <a:off x="1621766" y="3500100"/>
            <a:ext cx="1682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b="1" dirty="0">
                <a:solidFill>
                  <a:srgbClr val="00B050"/>
                </a:solidFill>
              </a:rPr>
              <a:t>Y</a:t>
            </a:r>
            <a:r>
              <a:rPr lang="zh-TW" altLang="en-US" b="1" dirty="0">
                <a:solidFill>
                  <a:srgbClr val="00B050"/>
                </a:solidFill>
              </a:rPr>
              <a:t>軸截距</a:t>
            </a:r>
            <a:endParaRPr lang="en-HK" b="1" dirty="0">
              <a:solidFill>
                <a:srgbClr val="00B050"/>
              </a:solidFill>
            </a:endParaRPr>
          </a:p>
          <a:p>
            <a:r>
              <a:rPr lang="en-HK" b="1" dirty="0">
                <a:solidFill>
                  <a:srgbClr val="00B050"/>
                </a:solidFill>
              </a:rPr>
              <a:t>(Y-intercept)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5DCFDC-99B1-A596-1629-3153D2872B82}"/>
              </a:ext>
            </a:extLst>
          </p:cNvPr>
          <p:cNvSpPr txBox="1"/>
          <p:nvPr/>
        </p:nvSpPr>
        <p:spPr>
          <a:xfrm>
            <a:off x="1621766" y="5244860"/>
            <a:ext cx="1033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斜率</a:t>
            </a:r>
            <a:r>
              <a:rPr lang="en-HK" altLang="zh-TW" b="1" dirty="0">
                <a:solidFill>
                  <a:srgbClr val="FF0000"/>
                </a:solidFill>
              </a:rPr>
              <a:t>(</a:t>
            </a:r>
            <a:r>
              <a:rPr lang="en-HK" b="1" dirty="0">
                <a:solidFill>
                  <a:srgbClr val="FF0000"/>
                </a:solidFill>
              </a:rPr>
              <a:t>Slope)</a:t>
            </a:r>
          </a:p>
        </p:txBody>
      </p:sp>
      <p:pic>
        <p:nvPicPr>
          <p:cNvPr id="19" name="Content Placeholder 18" descr="A screenshot of a computer&#10;&#10;Description automatically generated">
            <a:extLst>
              <a:ext uri="{FF2B5EF4-FFF2-40B4-BE49-F238E27FC236}">
                <a16:creationId xmlns:a16="http://schemas.microsoft.com/office/drawing/2014/main" id="{C612CFE2-FCF2-BBDC-4E79-E37790C927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1747" t="45626" r="47031" b="9595"/>
          <a:stretch/>
        </p:blipFill>
        <p:spPr>
          <a:xfrm>
            <a:off x="3516779" y="1864826"/>
            <a:ext cx="8603334" cy="4230696"/>
          </a:xfrm>
        </p:spPr>
      </p:pic>
      <p:sp>
        <p:nvSpPr>
          <p:cNvPr id="12" name="Callout: Line 11">
            <a:extLst>
              <a:ext uri="{FF2B5EF4-FFF2-40B4-BE49-F238E27FC236}">
                <a16:creationId xmlns:a16="http://schemas.microsoft.com/office/drawing/2014/main" id="{B2314097-1158-7230-0067-6A24B009F770}"/>
              </a:ext>
            </a:extLst>
          </p:cNvPr>
          <p:cNvSpPr/>
          <p:nvPr/>
        </p:nvSpPr>
        <p:spPr>
          <a:xfrm>
            <a:off x="4252824" y="5391510"/>
            <a:ext cx="992804" cy="224286"/>
          </a:xfrm>
          <a:prstGeom prst="borderCallout1">
            <a:avLst>
              <a:gd name="adj1" fmla="val 18750"/>
              <a:gd name="adj2" fmla="val -8333"/>
              <a:gd name="adj3" fmla="val -575543"/>
              <a:gd name="adj4" fmla="val -17351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4" name="Callout: Line 13">
            <a:extLst>
              <a:ext uri="{FF2B5EF4-FFF2-40B4-BE49-F238E27FC236}">
                <a16:creationId xmlns:a16="http://schemas.microsoft.com/office/drawing/2014/main" id="{F91D113D-F349-10CA-8E72-06DD26C225D6}"/>
              </a:ext>
            </a:extLst>
          </p:cNvPr>
          <p:cNvSpPr/>
          <p:nvPr/>
        </p:nvSpPr>
        <p:spPr>
          <a:xfrm>
            <a:off x="4252824" y="5650303"/>
            <a:ext cx="992804" cy="224286"/>
          </a:xfrm>
          <a:prstGeom prst="borderCallout1">
            <a:avLst>
              <a:gd name="adj1" fmla="val 18750"/>
              <a:gd name="adj2" fmla="val -8333"/>
              <a:gd name="adj3" fmla="val -21860"/>
              <a:gd name="adj4" fmla="val -18773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958033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E0D4A3-ECB8-4689-ABDB-9CE848CE8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D7E96C-23ED-2559-137C-E660F8B47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 anchor="ctr">
            <a:normAutofit/>
          </a:bodyPr>
          <a:lstStyle/>
          <a:p>
            <a:r>
              <a:rPr lang="en-US" altLang="zh-TW" sz="3600" dirty="0">
                <a:solidFill>
                  <a:schemeClr val="tx1"/>
                </a:solidFill>
                <a:ea typeface="MingLiU_HKSCS" panose="02020500000000000000" pitchFamily="18" charset="-120"/>
              </a:rPr>
              <a:t>Microsoft Excel</a:t>
            </a:r>
            <a:r>
              <a:rPr lang="zh-TW" altLang="en-US" sz="3600" dirty="0">
                <a:solidFill>
                  <a:schemeClr val="tx1"/>
                </a:solidFill>
                <a:ea typeface="MingLiU_HKSCS" panose="02020500000000000000" pitchFamily="18" charset="-120"/>
              </a:rPr>
              <a:t>的應用</a:t>
            </a:r>
            <a:r>
              <a:rPr lang="en-HK" altLang="zh-TW" sz="3600" dirty="0">
                <a:solidFill>
                  <a:schemeClr val="tx1"/>
                </a:solidFill>
                <a:ea typeface="MingLiU_HKSCS" panose="02020500000000000000" pitchFamily="18" charset="-120"/>
              </a:rPr>
              <a:t>-</a:t>
            </a:r>
            <a:r>
              <a:rPr lang="zh-TW" altLang="en-US" sz="3600" dirty="0">
                <a:solidFill>
                  <a:schemeClr val="tx1"/>
                </a:solidFill>
                <a:ea typeface="MingLiU_HKSCS" panose="02020500000000000000" pitchFamily="18" charset="-120"/>
              </a:rPr>
              <a:t>線性迴歸</a:t>
            </a:r>
            <a:endParaRPr lang="en-HK" sz="3600" dirty="0">
              <a:solidFill>
                <a:schemeClr val="tx1"/>
              </a:solidFill>
              <a:ea typeface="MingLiU_HKSCS" panose="02020500000000000000" pitchFamily="18" charset="-12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854772B-9C8F-4037-89E0-3A45208AB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1576408"/>
            <a:ext cx="10917814" cy="4638125"/>
          </a:xfrm>
          <a:custGeom>
            <a:avLst/>
            <a:gdLst>
              <a:gd name="connsiteX0" fmla="*/ 5441025 w 10917814"/>
              <a:gd name="connsiteY0" fmla="*/ 0 h 4638125"/>
              <a:gd name="connsiteX1" fmla="*/ 5453725 w 10917814"/>
              <a:gd name="connsiteY1" fmla="*/ 0 h 4638125"/>
              <a:gd name="connsiteX2" fmla="*/ 5464308 w 10917814"/>
              <a:gd name="connsiteY2" fmla="*/ 0 h 4638125"/>
              <a:gd name="connsiteX3" fmla="*/ 5477009 w 10917814"/>
              <a:gd name="connsiteY3" fmla="*/ 4762 h 4638125"/>
              <a:gd name="connsiteX4" fmla="*/ 5489708 w 10917814"/>
              <a:gd name="connsiteY4" fmla="*/ 9525 h 4638125"/>
              <a:gd name="connsiteX5" fmla="*/ 5498175 w 10917814"/>
              <a:gd name="connsiteY5" fmla="*/ 12700 h 4638125"/>
              <a:gd name="connsiteX6" fmla="*/ 5865801 w 10917814"/>
              <a:gd name="connsiteY6" fmla="*/ 288419 h 4638125"/>
              <a:gd name="connsiteX7" fmla="*/ 10765009 w 10917814"/>
              <a:gd name="connsiteY7" fmla="*/ 288419 h 4638125"/>
              <a:gd name="connsiteX8" fmla="*/ 10917814 w 10917814"/>
              <a:gd name="connsiteY8" fmla="*/ 441224 h 4638125"/>
              <a:gd name="connsiteX9" fmla="*/ 10917814 w 10917814"/>
              <a:gd name="connsiteY9" fmla="*/ 4485320 h 4638125"/>
              <a:gd name="connsiteX10" fmla="*/ 10765009 w 10917814"/>
              <a:gd name="connsiteY10" fmla="*/ 4638125 h 4638125"/>
              <a:gd name="connsiteX11" fmla="*/ 152805 w 10917814"/>
              <a:gd name="connsiteY11" fmla="*/ 4638125 h 4638125"/>
              <a:gd name="connsiteX12" fmla="*/ 0 w 10917814"/>
              <a:gd name="connsiteY12" fmla="*/ 4485320 h 4638125"/>
              <a:gd name="connsiteX13" fmla="*/ 0 w 10917814"/>
              <a:gd name="connsiteY13" fmla="*/ 441224 h 4638125"/>
              <a:gd name="connsiteX14" fmla="*/ 152805 w 10917814"/>
              <a:gd name="connsiteY14" fmla="*/ 288419 h 4638125"/>
              <a:gd name="connsiteX15" fmla="*/ 5041650 w 10917814"/>
              <a:gd name="connsiteY15" fmla="*/ 288419 h 4638125"/>
              <a:gd name="connsiteX16" fmla="*/ 5409275 w 10917814"/>
              <a:gd name="connsiteY16" fmla="*/ 12700 h 4638125"/>
              <a:gd name="connsiteX17" fmla="*/ 5417742 w 10917814"/>
              <a:gd name="connsiteY17" fmla="*/ 9525 h 4638125"/>
              <a:gd name="connsiteX18" fmla="*/ 5430442 w 10917814"/>
              <a:gd name="connsiteY18" fmla="*/ 4762 h 46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917814" h="4638125">
                <a:moveTo>
                  <a:pt x="5441025" y="0"/>
                </a:moveTo>
                <a:lnTo>
                  <a:pt x="5453725" y="0"/>
                </a:lnTo>
                <a:lnTo>
                  <a:pt x="5464308" y="0"/>
                </a:lnTo>
                <a:lnTo>
                  <a:pt x="5477009" y="4762"/>
                </a:lnTo>
                <a:lnTo>
                  <a:pt x="5489708" y="9525"/>
                </a:lnTo>
                <a:lnTo>
                  <a:pt x="5498175" y="12700"/>
                </a:lnTo>
                <a:lnTo>
                  <a:pt x="5865801" y="288419"/>
                </a:lnTo>
                <a:lnTo>
                  <a:pt x="10765009" y="288419"/>
                </a:lnTo>
                <a:cubicBezTo>
                  <a:pt x="10849401" y="288419"/>
                  <a:pt x="10917814" y="356832"/>
                  <a:pt x="10917814" y="441224"/>
                </a:cubicBezTo>
                <a:lnTo>
                  <a:pt x="10917814" y="4485320"/>
                </a:lnTo>
                <a:cubicBezTo>
                  <a:pt x="10917814" y="4569712"/>
                  <a:pt x="10849401" y="4638125"/>
                  <a:pt x="10765009" y="4638125"/>
                </a:cubicBezTo>
                <a:lnTo>
                  <a:pt x="152805" y="4638125"/>
                </a:lnTo>
                <a:cubicBezTo>
                  <a:pt x="68413" y="4638125"/>
                  <a:pt x="0" y="4569712"/>
                  <a:pt x="0" y="4485320"/>
                </a:cubicBezTo>
                <a:lnTo>
                  <a:pt x="0" y="441224"/>
                </a:lnTo>
                <a:cubicBezTo>
                  <a:pt x="0" y="356832"/>
                  <a:pt x="68413" y="288419"/>
                  <a:pt x="152805" y="288419"/>
                </a:cubicBezTo>
                <a:lnTo>
                  <a:pt x="5041650" y="288419"/>
                </a:lnTo>
                <a:lnTo>
                  <a:pt x="5409275" y="12700"/>
                </a:lnTo>
                <a:lnTo>
                  <a:pt x="5417742" y="9525"/>
                </a:lnTo>
                <a:lnTo>
                  <a:pt x="5430442" y="4762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7DAB7-90B1-DFF8-BDC1-1C0EE85D4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732" y="2222287"/>
            <a:ext cx="9966953" cy="3636511"/>
          </a:xfrm>
          <a:effectLst/>
        </p:spPr>
        <p:txBody>
          <a:bodyPr>
            <a:normAutofit/>
          </a:bodyPr>
          <a:lstStyle/>
          <a:p>
            <a:endParaRPr lang="en-HK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8AD7DBE-948D-9230-A427-717A1850D113}"/>
              </a:ext>
            </a:extLst>
          </p:cNvPr>
          <p:cNvGrpSpPr/>
          <p:nvPr/>
        </p:nvGrpSpPr>
        <p:grpSpPr>
          <a:xfrm>
            <a:off x="3446025" y="6257891"/>
            <a:ext cx="5299948" cy="577665"/>
            <a:chOff x="2004494" y="6028954"/>
            <a:chExt cx="7160133" cy="78041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E06EB0A-D013-5657-86C1-C895C75AD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627" y="6112666"/>
              <a:ext cx="635000" cy="685800"/>
            </a:xfrm>
            <a:prstGeom prst="rect">
              <a:avLst/>
            </a:prstGeom>
            <a:noFill/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A7E4619-3991-86E1-E813-5C0AF9978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8167" y="6028954"/>
              <a:ext cx="990600" cy="7804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CE43BB3-2C91-FF18-BCBC-91CE6D4FF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4494" y="6210138"/>
              <a:ext cx="1219200" cy="49085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id="{BDC2DC24-F1F7-4846-C1E3-F2543EE4DA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5" t="11479" r="17499" b="1983"/>
          <a:stretch/>
        </p:blipFill>
        <p:spPr bwMode="auto">
          <a:xfrm>
            <a:off x="3234906" y="1898057"/>
            <a:ext cx="5210354" cy="426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2405632-63E0-9DD0-9796-27FF77A3E737}"/>
                  </a:ext>
                </a:extLst>
              </p:cNvPr>
              <p:cNvSpPr txBox="1"/>
              <p:nvPr/>
            </p:nvSpPr>
            <p:spPr>
              <a:xfrm>
                <a:off x="5380994" y="3017008"/>
                <a:ext cx="3926907" cy="598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𝑌</m:t>
                          </m:r>
                        </m:e>
                      </m:acc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r>
                        <a:rPr lang="en-US" sz="3200" i="1">
                          <a:latin typeface="Cambria Math"/>
                        </a:rPr>
                        <m:t>−1.09</m:t>
                      </m:r>
                      <m:r>
                        <a:rPr lang="en-US" sz="3200" i="1">
                          <a:latin typeface="Cambria Math"/>
                        </a:rPr>
                        <m:t>𝑋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/>
                        </a:rPr>
                        <m:t>12.4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HK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2405632-63E0-9DD0-9796-27FF77A3E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994" y="3017008"/>
                <a:ext cx="3926907" cy="5981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9326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E0D4A3-ECB8-4689-ABDB-9CE848CE8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854772B-9C8F-4037-89E0-3A45208AB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1576408"/>
            <a:ext cx="10917814" cy="4638125"/>
          </a:xfrm>
          <a:custGeom>
            <a:avLst/>
            <a:gdLst>
              <a:gd name="connsiteX0" fmla="*/ 5441025 w 10917814"/>
              <a:gd name="connsiteY0" fmla="*/ 0 h 4638125"/>
              <a:gd name="connsiteX1" fmla="*/ 5453725 w 10917814"/>
              <a:gd name="connsiteY1" fmla="*/ 0 h 4638125"/>
              <a:gd name="connsiteX2" fmla="*/ 5464308 w 10917814"/>
              <a:gd name="connsiteY2" fmla="*/ 0 h 4638125"/>
              <a:gd name="connsiteX3" fmla="*/ 5477009 w 10917814"/>
              <a:gd name="connsiteY3" fmla="*/ 4762 h 4638125"/>
              <a:gd name="connsiteX4" fmla="*/ 5489708 w 10917814"/>
              <a:gd name="connsiteY4" fmla="*/ 9525 h 4638125"/>
              <a:gd name="connsiteX5" fmla="*/ 5498175 w 10917814"/>
              <a:gd name="connsiteY5" fmla="*/ 12700 h 4638125"/>
              <a:gd name="connsiteX6" fmla="*/ 5865801 w 10917814"/>
              <a:gd name="connsiteY6" fmla="*/ 288419 h 4638125"/>
              <a:gd name="connsiteX7" fmla="*/ 10765009 w 10917814"/>
              <a:gd name="connsiteY7" fmla="*/ 288419 h 4638125"/>
              <a:gd name="connsiteX8" fmla="*/ 10917814 w 10917814"/>
              <a:gd name="connsiteY8" fmla="*/ 441224 h 4638125"/>
              <a:gd name="connsiteX9" fmla="*/ 10917814 w 10917814"/>
              <a:gd name="connsiteY9" fmla="*/ 4485320 h 4638125"/>
              <a:gd name="connsiteX10" fmla="*/ 10765009 w 10917814"/>
              <a:gd name="connsiteY10" fmla="*/ 4638125 h 4638125"/>
              <a:gd name="connsiteX11" fmla="*/ 152805 w 10917814"/>
              <a:gd name="connsiteY11" fmla="*/ 4638125 h 4638125"/>
              <a:gd name="connsiteX12" fmla="*/ 0 w 10917814"/>
              <a:gd name="connsiteY12" fmla="*/ 4485320 h 4638125"/>
              <a:gd name="connsiteX13" fmla="*/ 0 w 10917814"/>
              <a:gd name="connsiteY13" fmla="*/ 441224 h 4638125"/>
              <a:gd name="connsiteX14" fmla="*/ 152805 w 10917814"/>
              <a:gd name="connsiteY14" fmla="*/ 288419 h 4638125"/>
              <a:gd name="connsiteX15" fmla="*/ 5041650 w 10917814"/>
              <a:gd name="connsiteY15" fmla="*/ 288419 h 4638125"/>
              <a:gd name="connsiteX16" fmla="*/ 5409275 w 10917814"/>
              <a:gd name="connsiteY16" fmla="*/ 12700 h 4638125"/>
              <a:gd name="connsiteX17" fmla="*/ 5417742 w 10917814"/>
              <a:gd name="connsiteY17" fmla="*/ 9525 h 4638125"/>
              <a:gd name="connsiteX18" fmla="*/ 5430442 w 10917814"/>
              <a:gd name="connsiteY18" fmla="*/ 4762 h 46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917814" h="4638125">
                <a:moveTo>
                  <a:pt x="5441025" y="0"/>
                </a:moveTo>
                <a:lnTo>
                  <a:pt x="5453725" y="0"/>
                </a:lnTo>
                <a:lnTo>
                  <a:pt x="5464308" y="0"/>
                </a:lnTo>
                <a:lnTo>
                  <a:pt x="5477009" y="4762"/>
                </a:lnTo>
                <a:lnTo>
                  <a:pt x="5489708" y="9525"/>
                </a:lnTo>
                <a:lnTo>
                  <a:pt x="5498175" y="12700"/>
                </a:lnTo>
                <a:lnTo>
                  <a:pt x="5865801" y="288419"/>
                </a:lnTo>
                <a:lnTo>
                  <a:pt x="10765009" y="288419"/>
                </a:lnTo>
                <a:cubicBezTo>
                  <a:pt x="10849401" y="288419"/>
                  <a:pt x="10917814" y="356832"/>
                  <a:pt x="10917814" y="441224"/>
                </a:cubicBezTo>
                <a:lnTo>
                  <a:pt x="10917814" y="4485320"/>
                </a:lnTo>
                <a:cubicBezTo>
                  <a:pt x="10917814" y="4569712"/>
                  <a:pt x="10849401" y="4638125"/>
                  <a:pt x="10765009" y="4638125"/>
                </a:cubicBezTo>
                <a:lnTo>
                  <a:pt x="152805" y="4638125"/>
                </a:lnTo>
                <a:cubicBezTo>
                  <a:pt x="68413" y="4638125"/>
                  <a:pt x="0" y="4569712"/>
                  <a:pt x="0" y="4485320"/>
                </a:cubicBezTo>
                <a:lnTo>
                  <a:pt x="0" y="441224"/>
                </a:lnTo>
                <a:cubicBezTo>
                  <a:pt x="0" y="356832"/>
                  <a:pt x="68413" y="288419"/>
                  <a:pt x="152805" y="288419"/>
                </a:cubicBezTo>
                <a:lnTo>
                  <a:pt x="5041650" y="288419"/>
                </a:lnTo>
                <a:lnTo>
                  <a:pt x="5409275" y="12700"/>
                </a:lnTo>
                <a:lnTo>
                  <a:pt x="5417742" y="9525"/>
                </a:lnTo>
                <a:lnTo>
                  <a:pt x="5430442" y="4762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A69CBCA-AF3B-CC20-8F52-E79CC6D40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447675"/>
            <a:ext cx="10572750" cy="969963"/>
          </a:xfrm>
          <a:effectLst/>
        </p:spPr>
        <p:txBody>
          <a:bodyPr anchor="ctr">
            <a:normAutofit/>
          </a:bodyPr>
          <a:lstStyle/>
          <a:p>
            <a:r>
              <a:rPr lang="zh-TW" altLang="en-US" sz="3600" dirty="0">
                <a:solidFill>
                  <a:schemeClr val="tx1"/>
                </a:solidFill>
                <a:latin typeface="MingLiU_HKSCS" panose="02020500000000000000" pitchFamily="18" charset="-120"/>
                <a:ea typeface="MingLiU_HKSCS" panose="02020500000000000000" pitchFamily="18" charset="-120"/>
              </a:rPr>
              <a:t>總結</a:t>
            </a:r>
            <a:endParaRPr lang="en-US" sz="3600" dirty="0">
              <a:solidFill>
                <a:schemeClr val="tx1"/>
              </a:solidFill>
              <a:ea typeface="MingLiU_HKSCS" panose="02020500000000000000" pitchFamily="18" charset="-12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7DBB0A3-B4F6-35DE-E078-EBDDD8577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013" y="2222500"/>
            <a:ext cx="9966325" cy="3636963"/>
          </a:xfrm>
          <a:effectLst/>
        </p:spPr>
        <p:txBody>
          <a:bodyPr anchor="t">
            <a:normAutofit/>
          </a:bodyPr>
          <a:lstStyle/>
          <a:p>
            <a:r>
              <a:rPr lang="en-HK" dirty="0"/>
              <a:t>Microsoft Excel Solver </a:t>
            </a:r>
            <a:r>
              <a:rPr lang="zh-TW" altLang="en-US" sz="1800" dirty="0">
                <a:solidFill>
                  <a:schemeClr val="tx1"/>
                </a:solidFill>
                <a:latin typeface="MingLiU_HKSCS" panose="02020500000000000000" pitchFamily="18" charset="-120"/>
                <a:ea typeface="MingLiU_HKSCS" panose="02020500000000000000" pitchFamily="18" charset="-120"/>
              </a:rPr>
              <a:t>基本操作簡介</a:t>
            </a:r>
            <a:endParaRPr lang="en-HK" altLang="zh-TW" sz="1800" dirty="0">
              <a:solidFill>
                <a:schemeClr val="tx1"/>
              </a:solidFill>
              <a:latin typeface="MingLiU_HKSCS" panose="02020500000000000000" pitchFamily="18" charset="-120"/>
              <a:ea typeface="MingLiU_HKSCS" panose="02020500000000000000" pitchFamily="18" charset="-120"/>
            </a:endParaRPr>
          </a:p>
          <a:p>
            <a:pPr lvl="1"/>
            <a:r>
              <a:rPr lang="zh-TW" altLang="en-US" sz="1600" dirty="0">
                <a:solidFill>
                  <a:schemeClr val="tx1"/>
                </a:solidFill>
                <a:latin typeface="MingLiU_HKSCS" panose="02020500000000000000" pitchFamily="18" charset="-120"/>
                <a:ea typeface="MingLiU_HKSCS" panose="02020500000000000000" pitchFamily="18" charset="-120"/>
              </a:rPr>
              <a:t>基本操作簡介</a:t>
            </a:r>
            <a:endParaRPr lang="en-HK" altLang="zh-TW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設定整數</a:t>
            </a:r>
            <a:r>
              <a:rPr lang="zh-TW" altLang="en-US" dirty="0">
                <a:latin typeface="MingLiU_HKSCS" panose="02020500000000000000" pitchFamily="18" charset="-120"/>
                <a:ea typeface="MingLiU_HKSCS" panose="02020500000000000000" pitchFamily="18" charset="-120"/>
              </a:rPr>
              <a:t>變量</a:t>
            </a:r>
            <a:r>
              <a:rPr lang="zh-TW" altLang="en-US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或者</a:t>
            </a:r>
            <a:r>
              <a:rPr lang="zh-TW" altLang="en-US" dirty="0">
                <a:latin typeface="MingLiU_HKSCS" panose="02020500000000000000" pitchFamily="18" charset="-120"/>
                <a:ea typeface="MingLiU_HKSCS" panose="02020500000000000000" pitchFamily="18" charset="-120"/>
              </a:rPr>
              <a:t>二進制變量</a:t>
            </a:r>
            <a:endParaRPr lang="en-HK" altLang="zh-TW" dirty="0">
              <a:latin typeface="MingLiU_HKSCS" panose="02020500000000000000" pitchFamily="18" charset="-120"/>
              <a:ea typeface="MingLiU_HKSCS" panose="02020500000000000000" pitchFamily="18" charset="-120"/>
            </a:endParaRPr>
          </a:p>
          <a:p>
            <a:pPr lvl="1"/>
            <a:r>
              <a:rPr lang="zh-TW" altLang="en-US" dirty="0">
                <a:effectLst/>
              </a:rPr>
              <a:t>特別數學函數介</a:t>
            </a:r>
            <a:r>
              <a:rPr lang="zh-TW" altLang="en-US" dirty="0"/>
              <a:t>紹</a:t>
            </a:r>
            <a:r>
              <a:rPr lang="en-HK" altLang="zh-TW" dirty="0"/>
              <a:t>: Max </a:t>
            </a:r>
            <a:r>
              <a:rPr lang="zh-TW" altLang="en-US" dirty="0"/>
              <a:t>和</a:t>
            </a:r>
            <a:r>
              <a:rPr lang="en-HK" altLang="zh-TW" dirty="0"/>
              <a:t> Min</a:t>
            </a:r>
            <a:endParaRPr lang="en-HK" altLang="zh-TW" dirty="0">
              <a:latin typeface="MingLiU_HKSCS" panose="02020500000000000000" pitchFamily="18" charset="-120"/>
              <a:ea typeface="MingLiU_HKSCS" panose="02020500000000000000" pitchFamily="18" charset="-120"/>
            </a:endParaRPr>
          </a:p>
          <a:p>
            <a:pPr lvl="1"/>
            <a:endParaRPr lang="en-US" altLang="zh-TW" dirty="0">
              <a:latin typeface="MingLiU_HKSCS" panose="02020500000000000000" pitchFamily="18" charset="-120"/>
              <a:ea typeface="MingLiU_HKSCS" panose="02020500000000000000" pitchFamily="18" charset="-120"/>
            </a:endParaRPr>
          </a:p>
          <a:p>
            <a:r>
              <a:rPr lang="en-US" altLang="zh-TW" sz="1800" dirty="0">
                <a:solidFill>
                  <a:schemeClr val="tx1"/>
                </a:solidFill>
                <a:ea typeface="MingLiU_HKSCS" panose="02020500000000000000" pitchFamily="18" charset="-120"/>
              </a:rPr>
              <a:t>Microsoft Excel</a:t>
            </a:r>
            <a:r>
              <a:rPr lang="zh-TW" altLang="en-US" sz="1800" dirty="0">
                <a:solidFill>
                  <a:schemeClr val="tx1"/>
                </a:solidFill>
                <a:ea typeface="MingLiU_HKSCS" panose="02020500000000000000" pitchFamily="18" charset="-120"/>
              </a:rPr>
              <a:t>的應用</a:t>
            </a:r>
            <a:r>
              <a:rPr lang="en-HK" altLang="zh-TW" sz="1800" dirty="0">
                <a:solidFill>
                  <a:schemeClr val="tx1"/>
                </a:solidFill>
                <a:ea typeface="MingLiU_HKSCS" panose="02020500000000000000" pitchFamily="18" charset="-120"/>
              </a:rPr>
              <a:t>-</a:t>
            </a:r>
            <a:r>
              <a:rPr lang="zh-TW" altLang="en-US" sz="1800" dirty="0">
                <a:solidFill>
                  <a:schemeClr val="tx1"/>
                </a:solidFill>
                <a:ea typeface="MingLiU_HKSCS" panose="02020500000000000000" pitchFamily="18" charset="-120"/>
              </a:rPr>
              <a:t>線性迴歸</a:t>
            </a:r>
            <a:endParaRPr lang="en-US" altLang="zh-TW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206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E0D4A3-ECB8-4689-ABDB-9CE848CE8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4A83BF-FC94-6E4C-9E09-8E33E0E2C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 anchor="ctr">
            <a:normAutofit/>
          </a:bodyPr>
          <a:lstStyle/>
          <a:p>
            <a:r>
              <a:rPr lang="zh-TW" altLang="en-US" sz="3600" dirty="0">
                <a:solidFill>
                  <a:schemeClr val="tx1"/>
                </a:solidFill>
                <a:latin typeface="MingLiU_HKSCS" panose="02020500000000000000" pitchFamily="18" charset="-120"/>
                <a:ea typeface="MingLiU_HKSCS" panose="02020500000000000000" pitchFamily="18" charset="-120"/>
              </a:rPr>
              <a:t>下</a:t>
            </a:r>
            <a:r>
              <a:rPr lang="en-US" sz="3600" dirty="0" err="1">
                <a:solidFill>
                  <a:schemeClr val="tx1"/>
                </a:solidFill>
                <a:latin typeface="MingLiU_HKSCS" panose="02020500000000000000" pitchFamily="18" charset="-120"/>
                <a:ea typeface="MingLiU_HKSCS" panose="02020500000000000000" pitchFamily="18" charset="-120"/>
              </a:rPr>
              <a:t>午講</a:t>
            </a:r>
            <a:r>
              <a:rPr lang="zh-TW" altLang="en-US" sz="3600" dirty="0">
                <a:solidFill>
                  <a:schemeClr val="tx1"/>
                </a:solidFill>
                <a:latin typeface="MingLiU_HKSCS" panose="02020500000000000000" pitchFamily="18" charset="-120"/>
                <a:ea typeface="MingLiU_HKSCS" panose="02020500000000000000" pitchFamily="18" charset="-120"/>
              </a:rPr>
              <a:t>座</a:t>
            </a:r>
            <a:endParaRPr lang="en-US" sz="3600" dirty="0">
              <a:solidFill>
                <a:schemeClr val="tx1"/>
              </a:solidFill>
              <a:latin typeface="MingLiU_HKSCS" panose="02020500000000000000" pitchFamily="18" charset="-120"/>
              <a:ea typeface="MingLiU_HKSCS" panose="02020500000000000000" pitchFamily="18" charset="-12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854772B-9C8F-4037-89E0-3A45208AB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1576408"/>
            <a:ext cx="10917814" cy="4638125"/>
          </a:xfrm>
          <a:custGeom>
            <a:avLst/>
            <a:gdLst>
              <a:gd name="connsiteX0" fmla="*/ 5441025 w 10917814"/>
              <a:gd name="connsiteY0" fmla="*/ 0 h 4638125"/>
              <a:gd name="connsiteX1" fmla="*/ 5453725 w 10917814"/>
              <a:gd name="connsiteY1" fmla="*/ 0 h 4638125"/>
              <a:gd name="connsiteX2" fmla="*/ 5464308 w 10917814"/>
              <a:gd name="connsiteY2" fmla="*/ 0 h 4638125"/>
              <a:gd name="connsiteX3" fmla="*/ 5477009 w 10917814"/>
              <a:gd name="connsiteY3" fmla="*/ 4762 h 4638125"/>
              <a:gd name="connsiteX4" fmla="*/ 5489708 w 10917814"/>
              <a:gd name="connsiteY4" fmla="*/ 9525 h 4638125"/>
              <a:gd name="connsiteX5" fmla="*/ 5498175 w 10917814"/>
              <a:gd name="connsiteY5" fmla="*/ 12700 h 4638125"/>
              <a:gd name="connsiteX6" fmla="*/ 5865801 w 10917814"/>
              <a:gd name="connsiteY6" fmla="*/ 288419 h 4638125"/>
              <a:gd name="connsiteX7" fmla="*/ 10765009 w 10917814"/>
              <a:gd name="connsiteY7" fmla="*/ 288419 h 4638125"/>
              <a:gd name="connsiteX8" fmla="*/ 10917814 w 10917814"/>
              <a:gd name="connsiteY8" fmla="*/ 441224 h 4638125"/>
              <a:gd name="connsiteX9" fmla="*/ 10917814 w 10917814"/>
              <a:gd name="connsiteY9" fmla="*/ 4485320 h 4638125"/>
              <a:gd name="connsiteX10" fmla="*/ 10765009 w 10917814"/>
              <a:gd name="connsiteY10" fmla="*/ 4638125 h 4638125"/>
              <a:gd name="connsiteX11" fmla="*/ 152805 w 10917814"/>
              <a:gd name="connsiteY11" fmla="*/ 4638125 h 4638125"/>
              <a:gd name="connsiteX12" fmla="*/ 0 w 10917814"/>
              <a:gd name="connsiteY12" fmla="*/ 4485320 h 4638125"/>
              <a:gd name="connsiteX13" fmla="*/ 0 w 10917814"/>
              <a:gd name="connsiteY13" fmla="*/ 441224 h 4638125"/>
              <a:gd name="connsiteX14" fmla="*/ 152805 w 10917814"/>
              <a:gd name="connsiteY14" fmla="*/ 288419 h 4638125"/>
              <a:gd name="connsiteX15" fmla="*/ 5041650 w 10917814"/>
              <a:gd name="connsiteY15" fmla="*/ 288419 h 4638125"/>
              <a:gd name="connsiteX16" fmla="*/ 5409275 w 10917814"/>
              <a:gd name="connsiteY16" fmla="*/ 12700 h 4638125"/>
              <a:gd name="connsiteX17" fmla="*/ 5417742 w 10917814"/>
              <a:gd name="connsiteY17" fmla="*/ 9525 h 4638125"/>
              <a:gd name="connsiteX18" fmla="*/ 5430442 w 10917814"/>
              <a:gd name="connsiteY18" fmla="*/ 4762 h 46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917814" h="4638125">
                <a:moveTo>
                  <a:pt x="5441025" y="0"/>
                </a:moveTo>
                <a:lnTo>
                  <a:pt x="5453725" y="0"/>
                </a:lnTo>
                <a:lnTo>
                  <a:pt x="5464308" y="0"/>
                </a:lnTo>
                <a:lnTo>
                  <a:pt x="5477009" y="4762"/>
                </a:lnTo>
                <a:lnTo>
                  <a:pt x="5489708" y="9525"/>
                </a:lnTo>
                <a:lnTo>
                  <a:pt x="5498175" y="12700"/>
                </a:lnTo>
                <a:lnTo>
                  <a:pt x="5865801" y="288419"/>
                </a:lnTo>
                <a:lnTo>
                  <a:pt x="10765009" y="288419"/>
                </a:lnTo>
                <a:cubicBezTo>
                  <a:pt x="10849401" y="288419"/>
                  <a:pt x="10917814" y="356832"/>
                  <a:pt x="10917814" y="441224"/>
                </a:cubicBezTo>
                <a:lnTo>
                  <a:pt x="10917814" y="4485320"/>
                </a:lnTo>
                <a:cubicBezTo>
                  <a:pt x="10917814" y="4569712"/>
                  <a:pt x="10849401" y="4638125"/>
                  <a:pt x="10765009" y="4638125"/>
                </a:cubicBezTo>
                <a:lnTo>
                  <a:pt x="152805" y="4638125"/>
                </a:lnTo>
                <a:cubicBezTo>
                  <a:pt x="68413" y="4638125"/>
                  <a:pt x="0" y="4569712"/>
                  <a:pt x="0" y="4485320"/>
                </a:cubicBezTo>
                <a:lnTo>
                  <a:pt x="0" y="441224"/>
                </a:lnTo>
                <a:cubicBezTo>
                  <a:pt x="0" y="356832"/>
                  <a:pt x="68413" y="288419"/>
                  <a:pt x="152805" y="288419"/>
                </a:cubicBezTo>
                <a:lnTo>
                  <a:pt x="5041650" y="288419"/>
                </a:lnTo>
                <a:lnTo>
                  <a:pt x="5409275" y="12700"/>
                </a:lnTo>
                <a:lnTo>
                  <a:pt x="5417742" y="9525"/>
                </a:lnTo>
                <a:lnTo>
                  <a:pt x="5430442" y="4762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07ABE-B4DE-794A-97C7-C905E5897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732" y="2222287"/>
            <a:ext cx="9966953" cy="3636511"/>
          </a:xfrm>
          <a:effectLst/>
        </p:spPr>
        <p:txBody>
          <a:bodyPr>
            <a:normAutofit/>
          </a:bodyPr>
          <a:lstStyle/>
          <a:p>
            <a:r>
              <a:rPr lang="en-HK" dirty="0"/>
              <a:t>Microsoft Excel Solver </a:t>
            </a:r>
            <a:r>
              <a:rPr lang="zh-TW" altLang="en-US" sz="1800" dirty="0">
                <a:solidFill>
                  <a:schemeClr val="tx1"/>
                </a:solidFill>
                <a:latin typeface="MingLiU_HKSCS" panose="02020500000000000000" pitchFamily="18" charset="-120"/>
                <a:ea typeface="MingLiU_HKSCS" panose="02020500000000000000" pitchFamily="18" charset="-120"/>
              </a:rPr>
              <a:t>基本操作簡介</a:t>
            </a:r>
            <a:endParaRPr lang="en-US" altLang="zh-TW" dirty="0">
              <a:latin typeface="MingLiU_HKSCS" panose="02020500000000000000" pitchFamily="18" charset="-120"/>
              <a:ea typeface="MingLiU_HKSCS" panose="02020500000000000000" pitchFamily="18" charset="-120"/>
            </a:endParaRPr>
          </a:p>
          <a:p>
            <a:r>
              <a:rPr lang="en-HK" dirty="0"/>
              <a:t>Microsoft Excel </a:t>
            </a:r>
            <a:r>
              <a:rPr lang="zh-TW" altLang="en-US" dirty="0"/>
              <a:t>實際應用例題</a:t>
            </a:r>
            <a:r>
              <a:rPr lang="en-HK" altLang="zh-TW" dirty="0">
                <a:ea typeface="MingLiU_HKSCS" panose="02020500000000000000" pitchFamily="18" charset="-120"/>
              </a:rPr>
              <a:t>-</a:t>
            </a:r>
            <a:r>
              <a:rPr lang="zh-TW" altLang="en-US" dirty="0">
                <a:ea typeface="MingLiU_HKSCS" panose="02020500000000000000" pitchFamily="18" charset="-120"/>
              </a:rPr>
              <a:t>線性迴歸</a:t>
            </a:r>
            <a:endParaRPr lang="en-HK" altLang="zh-TW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85CE6E4-E6BA-8B49-9200-EDB06A19D3B0}"/>
              </a:ext>
            </a:extLst>
          </p:cNvPr>
          <p:cNvGrpSpPr/>
          <p:nvPr/>
        </p:nvGrpSpPr>
        <p:grpSpPr>
          <a:xfrm>
            <a:off x="3446025" y="6257891"/>
            <a:ext cx="5299948" cy="577665"/>
            <a:chOff x="2004494" y="6028954"/>
            <a:chExt cx="7160133" cy="78041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E368BB4-BA8A-D246-8C65-C2E3D8DC09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627" y="6112666"/>
              <a:ext cx="635000" cy="685800"/>
            </a:xfrm>
            <a:prstGeom prst="rect">
              <a:avLst/>
            </a:prstGeom>
            <a:noFill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925004E-2920-FE44-BCB0-DA195C706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8167" y="6028954"/>
              <a:ext cx="990600" cy="7804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8C7ACD5-437E-9B47-BB1F-7750BA5B2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4494" y="6210138"/>
              <a:ext cx="1219200" cy="49085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" name="Picture 12" descr="A group of people in a room with computers&#10;&#10;Description automatically generated with low confidence">
            <a:extLst>
              <a:ext uri="{FF2B5EF4-FFF2-40B4-BE49-F238E27FC236}">
                <a16:creationId xmlns:a16="http://schemas.microsoft.com/office/drawing/2014/main" id="{1DA3CFE7-B518-D04D-AA80-3A6DD0C4C4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3370" y="2994046"/>
            <a:ext cx="5085148" cy="1724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3394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E0D4A3-ECB8-4689-ABDB-9CE848CE8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854772B-9C8F-4037-89E0-3A45208AB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1576408"/>
            <a:ext cx="10917814" cy="4638125"/>
          </a:xfrm>
          <a:custGeom>
            <a:avLst/>
            <a:gdLst>
              <a:gd name="connsiteX0" fmla="*/ 5441025 w 10917814"/>
              <a:gd name="connsiteY0" fmla="*/ 0 h 4638125"/>
              <a:gd name="connsiteX1" fmla="*/ 5453725 w 10917814"/>
              <a:gd name="connsiteY1" fmla="*/ 0 h 4638125"/>
              <a:gd name="connsiteX2" fmla="*/ 5464308 w 10917814"/>
              <a:gd name="connsiteY2" fmla="*/ 0 h 4638125"/>
              <a:gd name="connsiteX3" fmla="*/ 5477009 w 10917814"/>
              <a:gd name="connsiteY3" fmla="*/ 4762 h 4638125"/>
              <a:gd name="connsiteX4" fmla="*/ 5489708 w 10917814"/>
              <a:gd name="connsiteY4" fmla="*/ 9525 h 4638125"/>
              <a:gd name="connsiteX5" fmla="*/ 5498175 w 10917814"/>
              <a:gd name="connsiteY5" fmla="*/ 12700 h 4638125"/>
              <a:gd name="connsiteX6" fmla="*/ 5865801 w 10917814"/>
              <a:gd name="connsiteY6" fmla="*/ 288419 h 4638125"/>
              <a:gd name="connsiteX7" fmla="*/ 10765009 w 10917814"/>
              <a:gd name="connsiteY7" fmla="*/ 288419 h 4638125"/>
              <a:gd name="connsiteX8" fmla="*/ 10917814 w 10917814"/>
              <a:gd name="connsiteY8" fmla="*/ 441224 h 4638125"/>
              <a:gd name="connsiteX9" fmla="*/ 10917814 w 10917814"/>
              <a:gd name="connsiteY9" fmla="*/ 4485320 h 4638125"/>
              <a:gd name="connsiteX10" fmla="*/ 10765009 w 10917814"/>
              <a:gd name="connsiteY10" fmla="*/ 4638125 h 4638125"/>
              <a:gd name="connsiteX11" fmla="*/ 152805 w 10917814"/>
              <a:gd name="connsiteY11" fmla="*/ 4638125 h 4638125"/>
              <a:gd name="connsiteX12" fmla="*/ 0 w 10917814"/>
              <a:gd name="connsiteY12" fmla="*/ 4485320 h 4638125"/>
              <a:gd name="connsiteX13" fmla="*/ 0 w 10917814"/>
              <a:gd name="connsiteY13" fmla="*/ 441224 h 4638125"/>
              <a:gd name="connsiteX14" fmla="*/ 152805 w 10917814"/>
              <a:gd name="connsiteY14" fmla="*/ 288419 h 4638125"/>
              <a:gd name="connsiteX15" fmla="*/ 5041650 w 10917814"/>
              <a:gd name="connsiteY15" fmla="*/ 288419 h 4638125"/>
              <a:gd name="connsiteX16" fmla="*/ 5409275 w 10917814"/>
              <a:gd name="connsiteY16" fmla="*/ 12700 h 4638125"/>
              <a:gd name="connsiteX17" fmla="*/ 5417742 w 10917814"/>
              <a:gd name="connsiteY17" fmla="*/ 9525 h 4638125"/>
              <a:gd name="connsiteX18" fmla="*/ 5430442 w 10917814"/>
              <a:gd name="connsiteY18" fmla="*/ 4762 h 46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917814" h="4638125">
                <a:moveTo>
                  <a:pt x="5441025" y="0"/>
                </a:moveTo>
                <a:lnTo>
                  <a:pt x="5453725" y="0"/>
                </a:lnTo>
                <a:lnTo>
                  <a:pt x="5464308" y="0"/>
                </a:lnTo>
                <a:lnTo>
                  <a:pt x="5477009" y="4762"/>
                </a:lnTo>
                <a:lnTo>
                  <a:pt x="5489708" y="9525"/>
                </a:lnTo>
                <a:lnTo>
                  <a:pt x="5498175" y="12700"/>
                </a:lnTo>
                <a:lnTo>
                  <a:pt x="5865801" y="288419"/>
                </a:lnTo>
                <a:lnTo>
                  <a:pt x="10765009" y="288419"/>
                </a:lnTo>
                <a:cubicBezTo>
                  <a:pt x="10849401" y="288419"/>
                  <a:pt x="10917814" y="356832"/>
                  <a:pt x="10917814" y="441224"/>
                </a:cubicBezTo>
                <a:lnTo>
                  <a:pt x="10917814" y="4485320"/>
                </a:lnTo>
                <a:cubicBezTo>
                  <a:pt x="10917814" y="4569712"/>
                  <a:pt x="10849401" y="4638125"/>
                  <a:pt x="10765009" y="4638125"/>
                </a:cubicBezTo>
                <a:lnTo>
                  <a:pt x="152805" y="4638125"/>
                </a:lnTo>
                <a:cubicBezTo>
                  <a:pt x="68413" y="4638125"/>
                  <a:pt x="0" y="4569712"/>
                  <a:pt x="0" y="4485320"/>
                </a:cubicBezTo>
                <a:lnTo>
                  <a:pt x="0" y="441224"/>
                </a:lnTo>
                <a:cubicBezTo>
                  <a:pt x="0" y="356832"/>
                  <a:pt x="68413" y="288419"/>
                  <a:pt x="152805" y="288419"/>
                </a:cubicBezTo>
                <a:lnTo>
                  <a:pt x="5041650" y="288419"/>
                </a:lnTo>
                <a:lnTo>
                  <a:pt x="5409275" y="12700"/>
                </a:lnTo>
                <a:lnTo>
                  <a:pt x="5417742" y="9525"/>
                </a:lnTo>
                <a:lnTo>
                  <a:pt x="5430442" y="4762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A69CBCA-AF3B-CC20-8F52-E79CC6D40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447675"/>
            <a:ext cx="10572750" cy="969963"/>
          </a:xfrm>
          <a:effectLst/>
        </p:spPr>
        <p:txBody>
          <a:bodyPr anchor="ctr">
            <a:normAutofit/>
          </a:bodyPr>
          <a:lstStyle/>
          <a:p>
            <a:r>
              <a:rPr lang="zh-TW" altLang="en-US" sz="3600" dirty="0">
                <a:solidFill>
                  <a:schemeClr val="tx1"/>
                </a:solidFill>
              </a:rPr>
              <a:t>參考資料及聯絡方法</a:t>
            </a:r>
            <a:endParaRPr lang="en-US" sz="3600" dirty="0">
              <a:solidFill>
                <a:schemeClr val="tx1"/>
              </a:solidFill>
              <a:ea typeface="MingLiU_HKSCS" panose="02020500000000000000" pitchFamily="18" charset="-12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7DBB0A3-B4F6-35DE-E078-EBDDD8577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013" y="2222500"/>
            <a:ext cx="9966325" cy="3636963"/>
          </a:xfrm>
          <a:effectLst/>
        </p:spPr>
        <p:txBody>
          <a:bodyPr anchor="t">
            <a:normAutofit/>
          </a:bodyPr>
          <a:lstStyle/>
          <a:p>
            <a:r>
              <a:rPr lang="en-HK" dirty="0">
                <a:hlinkClick r:id="rId2"/>
              </a:rPr>
              <a:t>https://cosmo.se.cuhk.edu.hk/cosmo2023</a:t>
            </a:r>
            <a:endParaRPr lang="en-HK" dirty="0"/>
          </a:p>
          <a:p>
            <a:pPr lvl="1"/>
            <a:r>
              <a:rPr lang="en-HK" dirty="0"/>
              <a:t>cosmo@se.cuhk.edu.hk</a:t>
            </a:r>
          </a:p>
          <a:p>
            <a:endParaRPr lang="en-HK" dirty="0"/>
          </a:p>
          <a:p>
            <a:r>
              <a:rPr lang="en-HK" dirty="0">
                <a:hlinkClick r:id="rId3"/>
              </a:rPr>
              <a:t>https://www.se.cuhk.edu.hk/</a:t>
            </a:r>
            <a:endParaRPr lang="en-HK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923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E0D4A3-ECB8-4689-ABDB-9CE848CE8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4A83BF-FC94-6E4C-9E09-8E33E0E2C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 anchor="ctr">
            <a:normAutofit/>
          </a:bodyPr>
          <a:lstStyle/>
          <a:p>
            <a:r>
              <a:rPr lang="en-US" altLang="zh-TW" sz="3600" dirty="0">
                <a:solidFill>
                  <a:schemeClr val="tx1"/>
                </a:solidFill>
                <a:ea typeface="MingLiU_HKSCS" panose="02020500000000000000" pitchFamily="18" charset="-120"/>
              </a:rPr>
              <a:t>Microsoft Excel Solver </a:t>
            </a:r>
            <a:r>
              <a:rPr lang="zh-TW" altLang="en-US" sz="3600" dirty="0">
                <a:solidFill>
                  <a:schemeClr val="tx1"/>
                </a:solidFill>
                <a:ea typeface="MingLiU_HKSCS" panose="02020500000000000000" pitchFamily="18" charset="-120"/>
              </a:rPr>
              <a:t>和 </a:t>
            </a:r>
            <a:r>
              <a:rPr lang="en-US" altLang="zh-TW" sz="3600" dirty="0">
                <a:solidFill>
                  <a:schemeClr val="tx1"/>
                </a:solidFill>
                <a:ea typeface="MingLiU_HKSCS" panose="02020500000000000000" pitchFamily="18" charset="-120"/>
              </a:rPr>
              <a:t>Analysis </a:t>
            </a:r>
            <a:r>
              <a:rPr lang="en-US" altLang="zh-TW" sz="3600" dirty="0" err="1">
                <a:solidFill>
                  <a:schemeClr val="tx1"/>
                </a:solidFill>
                <a:ea typeface="MingLiU_HKSCS" panose="02020500000000000000" pitchFamily="18" charset="-120"/>
              </a:rPr>
              <a:t>ToolPak</a:t>
            </a:r>
            <a:r>
              <a:rPr lang="en-US" altLang="zh-TW" sz="3600" dirty="0">
                <a:solidFill>
                  <a:schemeClr val="tx1"/>
                </a:solidFill>
                <a:ea typeface="MingLiU_HKSCS" panose="02020500000000000000" pitchFamily="18" charset="-120"/>
              </a:rPr>
              <a:t> </a:t>
            </a:r>
            <a:r>
              <a:rPr lang="zh-TW" altLang="en-US" sz="3600" dirty="0">
                <a:solidFill>
                  <a:schemeClr val="tx1"/>
                </a:solidFill>
                <a:ea typeface="MingLiU_HKSCS" panose="02020500000000000000" pitchFamily="18" charset="-120"/>
              </a:rPr>
              <a:t>安裝</a:t>
            </a:r>
            <a:endParaRPr lang="en-US" sz="3600" dirty="0">
              <a:solidFill>
                <a:schemeClr val="tx1"/>
              </a:solidFill>
              <a:latin typeface="MingLiU_HKSCS" panose="02020500000000000000" pitchFamily="18" charset="-120"/>
              <a:ea typeface="MingLiU_HKSCS" panose="02020500000000000000" pitchFamily="18" charset="-12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854772B-9C8F-4037-89E0-3A45208AB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1576408"/>
            <a:ext cx="10917814" cy="4638125"/>
          </a:xfrm>
          <a:custGeom>
            <a:avLst/>
            <a:gdLst>
              <a:gd name="connsiteX0" fmla="*/ 5441025 w 10917814"/>
              <a:gd name="connsiteY0" fmla="*/ 0 h 4638125"/>
              <a:gd name="connsiteX1" fmla="*/ 5453725 w 10917814"/>
              <a:gd name="connsiteY1" fmla="*/ 0 h 4638125"/>
              <a:gd name="connsiteX2" fmla="*/ 5464308 w 10917814"/>
              <a:gd name="connsiteY2" fmla="*/ 0 h 4638125"/>
              <a:gd name="connsiteX3" fmla="*/ 5477009 w 10917814"/>
              <a:gd name="connsiteY3" fmla="*/ 4762 h 4638125"/>
              <a:gd name="connsiteX4" fmla="*/ 5489708 w 10917814"/>
              <a:gd name="connsiteY4" fmla="*/ 9525 h 4638125"/>
              <a:gd name="connsiteX5" fmla="*/ 5498175 w 10917814"/>
              <a:gd name="connsiteY5" fmla="*/ 12700 h 4638125"/>
              <a:gd name="connsiteX6" fmla="*/ 5865801 w 10917814"/>
              <a:gd name="connsiteY6" fmla="*/ 288419 h 4638125"/>
              <a:gd name="connsiteX7" fmla="*/ 10765009 w 10917814"/>
              <a:gd name="connsiteY7" fmla="*/ 288419 h 4638125"/>
              <a:gd name="connsiteX8" fmla="*/ 10917814 w 10917814"/>
              <a:gd name="connsiteY8" fmla="*/ 441224 h 4638125"/>
              <a:gd name="connsiteX9" fmla="*/ 10917814 w 10917814"/>
              <a:gd name="connsiteY9" fmla="*/ 4485320 h 4638125"/>
              <a:gd name="connsiteX10" fmla="*/ 10765009 w 10917814"/>
              <a:gd name="connsiteY10" fmla="*/ 4638125 h 4638125"/>
              <a:gd name="connsiteX11" fmla="*/ 152805 w 10917814"/>
              <a:gd name="connsiteY11" fmla="*/ 4638125 h 4638125"/>
              <a:gd name="connsiteX12" fmla="*/ 0 w 10917814"/>
              <a:gd name="connsiteY12" fmla="*/ 4485320 h 4638125"/>
              <a:gd name="connsiteX13" fmla="*/ 0 w 10917814"/>
              <a:gd name="connsiteY13" fmla="*/ 441224 h 4638125"/>
              <a:gd name="connsiteX14" fmla="*/ 152805 w 10917814"/>
              <a:gd name="connsiteY14" fmla="*/ 288419 h 4638125"/>
              <a:gd name="connsiteX15" fmla="*/ 5041650 w 10917814"/>
              <a:gd name="connsiteY15" fmla="*/ 288419 h 4638125"/>
              <a:gd name="connsiteX16" fmla="*/ 5409275 w 10917814"/>
              <a:gd name="connsiteY16" fmla="*/ 12700 h 4638125"/>
              <a:gd name="connsiteX17" fmla="*/ 5417742 w 10917814"/>
              <a:gd name="connsiteY17" fmla="*/ 9525 h 4638125"/>
              <a:gd name="connsiteX18" fmla="*/ 5430442 w 10917814"/>
              <a:gd name="connsiteY18" fmla="*/ 4762 h 46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917814" h="4638125">
                <a:moveTo>
                  <a:pt x="5441025" y="0"/>
                </a:moveTo>
                <a:lnTo>
                  <a:pt x="5453725" y="0"/>
                </a:lnTo>
                <a:lnTo>
                  <a:pt x="5464308" y="0"/>
                </a:lnTo>
                <a:lnTo>
                  <a:pt x="5477009" y="4762"/>
                </a:lnTo>
                <a:lnTo>
                  <a:pt x="5489708" y="9525"/>
                </a:lnTo>
                <a:lnTo>
                  <a:pt x="5498175" y="12700"/>
                </a:lnTo>
                <a:lnTo>
                  <a:pt x="5865801" y="288419"/>
                </a:lnTo>
                <a:lnTo>
                  <a:pt x="10765009" y="288419"/>
                </a:lnTo>
                <a:cubicBezTo>
                  <a:pt x="10849401" y="288419"/>
                  <a:pt x="10917814" y="356832"/>
                  <a:pt x="10917814" y="441224"/>
                </a:cubicBezTo>
                <a:lnTo>
                  <a:pt x="10917814" y="4485320"/>
                </a:lnTo>
                <a:cubicBezTo>
                  <a:pt x="10917814" y="4569712"/>
                  <a:pt x="10849401" y="4638125"/>
                  <a:pt x="10765009" y="4638125"/>
                </a:cubicBezTo>
                <a:lnTo>
                  <a:pt x="152805" y="4638125"/>
                </a:lnTo>
                <a:cubicBezTo>
                  <a:pt x="68413" y="4638125"/>
                  <a:pt x="0" y="4569712"/>
                  <a:pt x="0" y="4485320"/>
                </a:cubicBezTo>
                <a:lnTo>
                  <a:pt x="0" y="441224"/>
                </a:lnTo>
                <a:cubicBezTo>
                  <a:pt x="0" y="356832"/>
                  <a:pt x="68413" y="288419"/>
                  <a:pt x="152805" y="288419"/>
                </a:cubicBezTo>
                <a:lnTo>
                  <a:pt x="5041650" y="288419"/>
                </a:lnTo>
                <a:lnTo>
                  <a:pt x="5409275" y="12700"/>
                </a:lnTo>
                <a:lnTo>
                  <a:pt x="5417742" y="9525"/>
                </a:lnTo>
                <a:lnTo>
                  <a:pt x="5430442" y="4762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07ABE-B4DE-794A-97C7-C905E5897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733" y="2222287"/>
            <a:ext cx="5569152" cy="1586233"/>
          </a:xfrm>
          <a:effectLst/>
        </p:spPr>
        <p:txBody>
          <a:bodyPr>
            <a:normAutofit/>
          </a:bodyPr>
          <a:lstStyle/>
          <a:p>
            <a:r>
              <a:rPr lang="en-HK" dirty="0">
                <a:ea typeface="MingLiU_HKSCS" panose="02020500000000000000" pitchFamily="18" charset="-120"/>
              </a:rPr>
              <a:t>Microsoft Excel Solver </a:t>
            </a:r>
            <a:r>
              <a:rPr lang="zh-TW" altLang="en-US" sz="1800" dirty="0">
                <a:solidFill>
                  <a:schemeClr val="tx1"/>
                </a:solidFill>
                <a:ea typeface="MingLiU_HKSCS" panose="02020500000000000000" pitchFamily="18" charset="-120"/>
              </a:rPr>
              <a:t>安裝流程</a:t>
            </a:r>
            <a:endParaRPr lang="en-HK" dirty="0">
              <a:ea typeface="MingLiU_HKSCS" panose="02020500000000000000" pitchFamily="18" charset="-120"/>
            </a:endParaRPr>
          </a:p>
          <a:p>
            <a:pPr lvl="1"/>
            <a:r>
              <a:rPr lang="en-HK" altLang="zh-TW" dirty="0">
                <a:solidFill>
                  <a:schemeClr val="tx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hlinkClick r:id="rId2"/>
              </a:rPr>
              <a:t>https://support.microsoft.com/en-us/office/load-the-solver-add-in-in-excel-612926fc-d53b-46b4-872c-e24772f078ca#OfficeVersion=Windows</a:t>
            </a:r>
            <a:r>
              <a:rPr lang="en-HK" altLang="zh-TW" dirty="0">
                <a:solidFill>
                  <a:schemeClr val="tx1"/>
                </a:solidFill>
                <a:latin typeface="MingLiU_HKSCS" panose="02020500000000000000" pitchFamily="18" charset="-120"/>
                <a:ea typeface="MingLiU_HKSCS" panose="02020500000000000000" pitchFamily="18" charset="-120"/>
              </a:rPr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85CE6E4-E6BA-8B49-9200-EDB06A19D3B0}"/>
              </a:ext>
            </a:extLst>
          </p:cNvPr>
          <p:cNvGrpSpPr/>
          <p:nvPr/>
        </p:nvGrpSpPr>
        <p:grpSpPr>
          <a:xfrm>
            <a:off x="3446025" y="6257891"/>
            <a:ext cx="5299948" cy="577665"/>
            <a:chOff x="2004494" y="6028954"/>
            <a:chExt cx="7160133" cy="78041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E368BB4-BA8A-D246-8C65-C2E3D8DC09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627" y="6112666"/>
              <a:ext cx="635000" cy="685800"/>
            </a:xfrm>
            <a:prstGeom prst="rect">
              <a:avLst/>
            </a:prstGeom>
            <a:noFill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925004E-2920-FE44-BCB0-DA195C706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8167" y="6028954"/>
              <a:ext cx="990600" cy="7804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8C7ACD5-437E-9B47-BB1F-7750BA5B2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4494" y="6210138"/>
              <a:ext cx="1219200" cy="49085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356D8ED-F599-06F9-CF34-51327BC44DC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2306" t="35211" r="36650" b="25818"/>
          <a:stretch/>
        </p:blipFill>
        <p:spPr>
          <a:xfrm>
            <a:off x="7202534" y="1963581"/>
            <a:ext cx="3944169" cy="41087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E79471-49F9-7839-EF49-483D6445EA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9792" y="3985991"/>
            <a:ext cx="1586233" cy="158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74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E0D4A3-ECB8-4689-ABDB-9CE848CE8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632279-C1F7-0C47-6501-141478C61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 anchor="ctr">
            <a:normAutofit/>
          </a:bodyPr>
          <a:lstStyle/>
          <a:p>
            <a:r>
              <a:rPr lang="en-US" altLang="zh-TW" sz="3600" dirty="0">
                <a:solidFill>
                  <a:schemeClr val="tx1"/>
                </a:solidFill>
                <a:ea typeface="MingLiU_HKSCS" panose="02020500000000000000" pitchFamily="18" charset="-120"/>
              </a:rPr>
              <a:t>Microsoft Excel Solver </a:t>
            </a:r>
            <a:r>
              <a:rPr lang="zh-TW" altLang="en-US" sz="3600" dirty="0">
                <a:solidFill>
                  <a:schemeClr val="tx1"/>
                </a:solidFill>
                <a:ea typeface="MingLiU_HKSCS" panose="02020500000000000000" pitchFamily="18" charset="-120"/>
              </a:rPr>
              <a:t>基本操作簡介</a:t>
            </a:r>
            <a:endParaRPr lang="en-HK" sz="3600" dirty="0">
              <a:solidFill>
                <a:schemeClr val="tx1"/>
              </a:solidFill>
              <a:ea typeface="MingLiU_HKSCS" panose="02020500000000000000" pitchFamily="18" charset="-12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854772B-9C8F-4037-89E0-3A45208AB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1576408"/>
            <a:ext cx="10917814" cy="4638125"/>
          </a:xfrm>
          <a:custGeom>
            <a:avLst/>
            <a:gdLst>
              <a:gd name="connsiteX0" fmla="*/ 5441025 w 10917814"/>
              <a:gd name="connsiteY0" fmla="*/ 0 h 4638125"/>
              <a:gd name="connsiteX1" fmla="*/ 5453725 w 10917814"/>
              <a:gd name="connsiteY1" fmla="*/ 0 h 4638125"/>
              <a:gd name="connsiteX2" fmla="*/ 5464308 w 10917814"/>
              <a:gd name="connsiteY2" fmla="*/ 0 h 4638125"/>
              <a:gd name="connsiteX3" fmla="*/ 5477009 w 10917814"/>
              <a:gd name="connsiteY3" fmla="*/ 4762 h 4638125"/>
              <a:gd name="connsiteX4" fmla="*/ 5489708 w 10917814"/>
              <a:gd name="connsiteY4" fmla="*/ 9525 h 4638125"/>
              <a:gd name="connsiteX5" fmla="*/ 5498175 w 10917814"/>
              <a:gd name="connsiteY5" fmla="*/ 12700 h 4638125"/>
              <a:gd name="connsiteX6" fmla="*/ 5865801 w 10917814"/>
              <a:gd name="connsiteY6" fmla="*/ 288419 h 4638125"/>
              <a:gd name="connsiteX7" fmla="*/ 10765009 w 10917814"/>
              <a:gd name="connsiteY7" fmla="*/ 288419 h 4638125"/>
              <a:gd name="connsiteX8" fmla="*/ 10917814 w 10917814"/>
              <a:gd name="connsiteY8" fmla="*/ 441224 h 4638125"/>
              <a:gd name="connsiteX9" fmla="*/ 10917814 w 10917814"/>
              <a:gd name="connsiteY9" fmla="*/ 4485320 h 4638125"/>
              <a:gd name="connsiteX10" fmla="*/ 10765009 w 10917814"/>
              <a:gd name="connsiteY10" fmla="*/ 4638125 h 4638125"/>
              <a:gd name="connsiteX11" fmla="*/ 152805 w 10917814"/>
              <a:gd name="connsiteY11" fmla="*/ 4638125 h 4638125"/>
              <a:gd name="connsiteX12" fmla="*/ 0 w 10917814"/>
              <a:gd name="connsiteY12" fmla="*/ 4485320 h 4638125"/>
              <a:gd name="connsiteX13" fmla="*/ 0 w 10917814"/>
              <a:gd name="connsiteY13" fmla="*/ 441224 h 4638125"/>
              <a:gd name="connsiteX14" fmla="*/ 152805 w 10917814"/>
              <a:gd name="connsiteY14" fmla="*/ 288419 h 4638125"/>
              <a:gd name="connsiteX15" fmla="*/ 5041650 w 10917814"/>
              <a:gd name="connsiteY15" fmla="*/ 288419 h 4638125"/>
              <a:gd name="connsiteX16" fmla="*/ 5409275 w 10917814"/>
              <a:gd name="connsiteY16" fmla="*/ 12700 h 4638125"/>
              <a:gd name="connsiteX17" fmla="*/ 5417742 w 10917814"/>
              <a:gd name="connsiteY17" fmla="*/ 9525 h 4638125"/>
              <a:gd name="connsiteX18" fmla="*/ 5430442 w 10917814"/>
              <a:gd name="connsiteY18" fmla="*/ 4762 h 46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917814" h="4638125">
                <a:moveTo>
                  <a:pt x="5441025" y="0"/>
                </a:moveTo>
                <a:lnTo>
                  <a:pt x="5453725" y="0"/>
                </a:lnTo>
                <a:lnTo>
                  <a:pt x="5464308" y="0"/>
                </a:lnTo>
                <a:lnTo>
                  <a:pt x="5477009" y="4762"/>
                </a:lnTo>
                <a:lnTo>
                  <a:pt x="5489708" y="9525"/>
                </a:lnTo>
                <a:lnTo>
                  <a:pt x="5498175" y="12700"/>
                </a:lnTo>
                <a:lnTo>
                  <a:pt x="5865801" y="288419"/>
                </a:lnTo>
                <a:lnTo>
                  <a:pt x="10765009" y="288419"/>
                </a:lnTo>
                <a:cubicBezTo>
                  <a:pt x="10849401" y="288419"/>
                  <a:pt x="10917814" y="356832"/>
                  <a:pt x="10917814" y="441224"/>
                </a:cubicBezTo>
                <a:lnTo>
                  <a:pt x="10917814" y="4485320"/>
                </a:lnTo>
                <a:cubicBezTo>
                  <a:pt x="10917814" y="4569712"/>
                  <a:pt x="10849401" y="4638125"/>
                  <a:pt x="10765009" y="4638125"/>
                </a:cubicBezTo>
                <a:lnTo>
                  <a:pt x="152805" y="4638125"/>
                </a:lnTo>
                <a:cubicBezTo>
                  <a:pt x="68413" y="4638125"/>
                  <a:pt x="0" y="4569712"/>
                  <a:pt x="0" y="4485320"/>
                </a:cubicBezTo>
                <a:lnTo>
                  <a:pt x="0" y="441224"/>
                </a:lnTo>
                <a:cubicBezTo>
                  <a:pt x="0" y="356832"/>
                  <a:pt x="68413" y="288419"/>
                  <a:pt x="152805" y="288419"/>
                </a:cubicBezTo>
                <a:lnTo>
                  <a:pt x="5041650" y="288419"/>
                </a:lnTo>
                <a:lnTo>
                  <a:pt x="5409275" y="12700"/>
                </a:lnTo>
                <a:lnTo>
                  <a:pt x="5417742" y="9525"/>
                </a:lnTo>
                <a:lnTo>
                  <a:pt x="5430442" y="4762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B6BE49D-D799-70C8-18E1-901672F03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732" y="2008909"/>
            <a:ext cx="9966953" cy="3849889"/>
          </a:xfrm>
          <a:effectLst/>
        </p:spPr>
        <p:txBody>
          <a:bodyPr anchor="t">
            <a:normAutofit/>
          </a:bodyPr>
          <a:lstStyle/>
          <a:p>
            <a:r>
              <a:rPr lang="zh-TW" altLang="en-US" dirty="0"/>
              <a:t>我們考慮以下線性</a:t>
            </a:r>
            <a:r>
              <a:rPr lang="zh-TW" altLang="en-US" sz="1800" dirty="0">
                <a:solidFill>
                  <a:schemeClr val="tx1"/>
                </a:solidFill>
                <a:latin typeface="MingLiU_HKSCS" panose="02020500000000000000" pitchFamily="18" charset="-120"/>
                <a:ea typeface="MingLiU_HKSCS" panose="02020500000000000000" pitchFamily="18" charset="-120"/>
              </a:rPr>
              <a:t>規劃</a:t>
            </a:r>
            <a:r>
              <a:rPr lang="en-US" altLang="zh-TW" sz="1800" dirty="0">
                <a:solidFill>
                  <a:schemeClr val="tx1"/>
                </a:solidFill>
                <a:latin typeface="MingLiU_HKSCS" panose="02020500000000000000" pitchFamily="18" charset="-120"/>
                <a:ea typeface="MingLiU_HKSCS" panose="02020500000000000000" pitchFamily="18" charset="-120"/>
              </a:rPr>
              <a:t> </a:t>
            </a:r>
            <a:r>
              <a:rPr lang="en-US" altLang="zh-TW" sz="1800" dirty="0">
                <a:solidFill>
                  <a:schemeClr val="tx1"/>
                </a:solidFill>
                <a:ea typeface="MingLiU_HKSCS" panose="02020500000000000000" pitchFamily="18" charset="-120"/>
              </a:rPr>
              <a:t>(Linear Programming, LP)</a:t>
            </a:r>
            <a:r>
              <a:rPr lang="zh-TW" altLang="en-US" sz="1800" dirty="0">
                <a:solidFill>
                  <a:schemeClr val="tx1"/>
                </a:solidFill>
                <a:ea typeface="MingLiU_HKSCS" panose="02020500000000000000" pitchFamily="18" charset="-120"/>
              </a:rPr>
              <a:t>。並以此用作 </a:t>
            </a:r>
            <a:r>
              <a:rPr lang="en-US" altLang="zh-TW" sz="1800" dirty="0">
                <a:solidFill>
                  <a:schemeClr val="tx1"/>
                </a:solidFill>
                <a:ea typeface="MingLiU_HKSCS" panose="02020500000000000000" pitchFamily="18" charset="-120"/>
              </a:rPr>
              <a:t>Microsoft Excel Solver </a:t>
            </a:r>
            <a:r>
              <a:rPr lang="zh-TW" altLang="en-US" sz="1800" dirty="0">
                <a:solidFill>
                  <a:schemeClr val="tx1"/>
                </a:solidFill>
                <a:ea typeface="MingLiU_HKSCS" panose="02020500000000000000" pitchFamily="18" charset="-120"/>
              </a:rPr>
              <a:t>基本操作簡介。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50C7456-AC21-9AAC-4E5A-EE2328D70B16}"/>
                  </a:ext>
                </a:extLst>
              </p:cNvPr>
              <p:cNvSpPr txBox="1"/>
              <p:nvPr/>
            </p:nvSpPr>
            <p:spPr>
              <a:xfrm>
                <a:off x="3801244" y="2895703"/>
                <a:ext cx="4733155" cy="29546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𝑀𝑎𝑥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         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b="0" dirty="0"/>
              </a:p>
              <a:p>
                <a:endParaRPr lang="en-HK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1.5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≤9</m:t>
                      </m:r>
                    </m:oMath>
                  </m:oMathPara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150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+70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50</m:t>
                      </m:r>
                    </m:oMath>
                  </m:oMathPara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≤6</m:t>
                      </m:r>
                    </m:oMath>
                  </m:oMathPara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50C7456-AC21-9AAC-4E5A-EE2328D70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244" y="2895703"/>
                <a:ext cx="4733155" cy="2954655"/>
              </a:xfrm>
              <a:prstGeom prst="rect">
                <a:avLst/>
              </a:prstGeom>
              <a:blipFill>
                <a:blip r:embed="rId2"/>
                <a:stretch>
                  <a:fillRect l="-2413" t="-858" b="-2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FA80E798-1C1C-F98B-3006-06F18DC2EE83}"/>
              </a:ext>
            </a:extLst>
          </p:cNvPr>
          <p:cNvGrpSpPr/>
          <p:nvPr/>
        </p:nvGrpSpPr>
        <p:grpSpPr>
          <a:xfrm>
            <a:off x="3446025" y="6257891"/>
            <a:ext cx="5299948" cy="577665"/>
            <a:chOff x="2004494" y="6028954"/>
            <a:chExt cx="7160133" cy="78041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43D64F5-8DCF-C11F-03C0-103690D7D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627" y="6112666"/>
              <a:ext cx="635000" cy="685800"/>
            </a:xfrm>
            <a:prstGeom prst="rect">
              <a:avLst/>
            </a:prstGeom>
            <a:noFill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29A6CCC-875A-85D7-F429-CDDA6EFA9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8167" y="6028954"/>
              <a:ext cx="990600" cy="7804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83B5555-38B5-C30E-910E-9E2068C5E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4494" y="6210138"/>
              <a:ext cx="1219200" cy="49085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645143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E0D4A3-ECB8-4689-ABDB-9CE848CE8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E78DC6-DF9D-D943-BABB-80F2982EC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 anchor="ctr">
            <a:normAutofit/>
          </a:bodyPr>
          <a:lstStyle/>
          <a:p>
            <a:r>
              <a:rPr lang="en-US" altLang="zh-TW" sz="3600" dirty="0">
                <a:solidFill>
                  <a:schemeClr val="tx1"/>
                </a:solidFill>
                <a:ea typeface="MingLiU_HKSCS" panose="02020500000000000000" pitchFamily="18" charset="-120"/>
              </a:rPr>
              <a:t>Microsoft Excel Solver </a:t>
            </a:r>
            <a:r>
              <a:rPr lang="zh-TW" altLang="en-US" sz="3600" dirty="0">
                <a:solidFill>
                  <a:schemeClr val="tx1"/>
                </a:solidFill>
                <a:latin typeface="MingLiU_HKSCS" panose="02020500000000000000" pitchFamily="18" charset="-120"/>
                <a:ea typeface="MingLiU_HKSCS" panose="02020500000000000000" pitchFamily="18" charset="-120"/>
              </a:rPr>
              <a:t>基本操作簡介</a:t>
            </a:r>
            <a:endParaRPr lang="en-US" sz="3600" dirty="0">
              <a:solidFill>
                <a:schemeClr val="tx1"/>
              </a:solidFill>
              <a:ea typeface="MingLiU_HKSCS" panose="02020500000000000000" pitchFamily="18" charset="-12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854772B-9C8F-4037-89E0-3A45208AB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1576408"/>
            <a:ext cx="10917814" cy="4638125"/>
          </a:xfrm>
          <a:custGeom>
            <a:avLst/>
            <a:gdLst>
              <a:gd name="connsiteX0" fmla="*/ 5441025 w 10917814"/>
              <a:gd name="connsiteY0" fmla="*/ 0 h 4638125"/>
              <a:gd name="connsiteX1" fmla="*/ 5453725 w 10917814"/>
              <a:gd name="connsiteY1" fmla="*/ 0 h 4638125"/>
              <a:gd name="connsiteX2" fmla="*/ 5464308 w 10917814"/>
              <a:gd name="connsiteY2" fmla="*/ 0 h 4638125"/>
              <a:gd name="connsiteX3" fmla="*/ 5477009 w 10917814"/>
              <a:gd name="connsiteY3" fmla="*/ 4762 h 4638125"/>
              <a:gd name="connsiteX4" fmla="*/ 5489708 w 10917814"/>
              <a:gd name="connsiteY4" fmla="*/ 9525 h 4638125"/>
              <a:gd name="connsiteX5" fmla="*/ 5498175 w 10917814"/>
              <a:gd name="connsiteY5" fmla="*/ 12700 h 4638125"/>
              <a:gd name="connsiteX6" fmla="*/ 5865801 w 10917814"/>
              <a:gd name="connsiteY6" fmla="*/ 288419 h 4638125"/>
              <a:gd name="connsiteX7" fmla="*/ 10765009 w 10917814"/>
              <a:gd name="connsiteY7" fmla="*/ 288419 h 4638125"/>
              <a:gd name="connsiteX8" fmla="*/ 10917814 w 10917814"/>
              <a:gd name="connsiteY8" fmla="*/ 441224 h 4638125"/>
              <a:gd name="connsiteX9" fmla="*/ 10917814 w 10917814"/>
              <a:gd name="connsiteY9" fmla="*/ 4485320 h 4638125"/>
              <a:gd name="connsiteX10" fmla="*/ 10765009 w 10917814"/>
              <a:gd name="connsiteY10" fmla="*/ 4638125 h 4638125"/>
              <a:gd name="connsiteX11" fmla="*/ 152805 w 10917814"/>
              <a:gd name="connsiteY11" fmla="*/ 4638125 h 4638125"/>
              <a:gd name="connsiteX12" fmla="*/ 0 w 10917814"/>
              <a:gd name="connsiteY12" fmla="*/ 4485320 h 4638125"/>
              <a:gd name="connsiteX13" fmla="*/ 0 w 10917814"/>
              <a:gd name="connsiteY13" fmla="*/ 441224 h 4638125"/>
              <a:gd name="connsiteX14" fmla="*/ 152805 w 10917814"/>
              <a:gd name="connsiteY14" fmla="*/ 288419 h 4638125"/>
              <a:gd name="connsiteX15" fmla="*/ 5041650 w 10917814"/>
              <a:gd name="connsiteY15" fmla="*/ 288419 h 4638125"/>
              <a:gd name="connsiteX16" fmla="*/ 5409275 w 10917814"/>
              <a:gd name="connsiteY16" fmla="*/ 12700 h 4638125"/>
              <a:gd name="connsiteX17" fmla="*/ 5417742 w 10917814"/>
              <a:gd name="connsiteY17" fmla="*/ 9525 h 4638125"/>
              <a:gd name="connsiteX18" fmla="*/ 5430442 w 10917814"/>
              <a:gd name="connsiteY18" fmla="*/ 4762 h 46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917814" h="4638125">
                <a:moveTo>
                  <a:pt x="5441025" y="0"/>
                </a:moveTo>
                <a:lnTo>
                  <a:pt x="5453725" y="0"/>
                </a:lnTo>
                <a:lnTo>
                  <a:pt x="5464308" y="0"/>
                </a:lnTo>
                <a:lnTo>
                  <a:pt x="5477009" y="4762"/>
                </a:lnTo>
                <a:lnTo>
                  <a:pt x="5489708" y="9525"/>
                </a:lnTo>
                <a:lnTo>
                  <a:pt x="5498175" y="12700"/>
                </a:lnTo>
                <a:lnTo>
                  <a:pt x="5865801" y="288419"/>
                </a:lnTo>
                <a:lnTo>
                  <a:pt x="10765009" y="288419"/>
                </a:lnTo>
                <a:cubicBezTo>
                  <a:pt x="10849401" y="288419"/>
                  <a:pt x="10917814" y="356832"/>
                  <a:pt x="10917814" y="441224"/>
                </a:cubicBezTo>
                <a:lnTo>
                  <a:pt x="10917814" y="4485320"/>
                </a:lnTo>
                <a:cubicBezTo>
                  <a:pt x="10917814" y="4569712"/>
                  <a:pt x="10849401" y="4638125"/>
                  <a:pt x="10765009" y="4638125"/>
                </a:cubicBezTo>
                <a:lnTo>
                  <a:pt x="152805" y="4638125"/>
                </a:lnTo>
                <a:cubicBezTo>
                  <a:pt x="68413" y="4638125"/>
                  <a:pt x="0" y="4569712"/>
                  <a:pt x="0" y="4485320"/>
                </a:cubicBezTo>
                <a:lnTo>
                  <a:pt x="0" y="441224"/>
                </a:lnTo>
                <a:cubicBezTo>
                  <a:pt x="0" y="356832"/>
                  <a:pt x="68413" y="288419"/>
                  <a:pt x="152805" y="288419"/>
                </a:cubicBezTo>
                <a:lnTo>
                  <a:pt x="5041650" y="288419"/>
                </a:lnTo>
                <a:lnTo>
                  <a:pt x="5409275" y="12700"/>
                </a:lnTo>
                <a:lnTo>
                  <a:pt x="5417742" y="9525"/>
                </a:lnTo>
                <a:lnTo>
                  <a:pt x="5430442" y="4762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17E82-AABA-EA4C-8AE5-7E4820085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732" y="2216727"/>
            <a:ext cx="9966953" cy="3642071"/>
          </a:xfrm>
          <a:effectLst/>
        </p:spPr>
        <p:txBody>
          <a:bodyPr anchor="t">
            <a:normAutofit/>
          </a:bodyPr>
          <a:lstStyle/>
          <a:p>
            <a:r>
              <a:rPr lang="zh-TW" altLang="en-US" dirty="0"/>
              <a:t>首先我們需要自訂及確立變數 </a:t>
            </a:r>
            <a:r>
              <a:rPr lang="en-US" altLang="zh-TW" dirty="0"/>
              <a:t>(variable) </a:t>
            </a:r>
            <a:r>
              <a:rPr lang="zh-TW" altLang="en-US" dirty="0"/>
              <a:t>格位置。如圖中，</a:t>
            </a:r>
            <a:r>
              <a:rPr lang="en-US" altLang="zh-TW" dirty="0"/>
              <a:t>B4 </a:t>
            </a:r>
            <a:r>
              <a:rPr lang="zh-TW" altLang="en-US" dirty="0"/>
              <a:t>及 </a:t>
            </a:r>
            <a:r>
              <a:rPr lang="en-US" altLang="zh-TW" dirty="0"/>
              <a:t>C4 </a:t>
            </a:r>
            <a:r>
              <a:rPr lang="zh-TW" altLang="en-US" dirty="0"/>
              <a:t>分別選定為變數 </a:t>
            </a:r>
            <a:r>
              <a:rPr lang="en-US" altLang="zh-TW" dirty="0"/>
              <a:t>x </a:t>
            </a:r>
            <a:r>
              <a:rPr lang="zh-TW" altLang="en-US" dirty="0"/>
              <a:t>和 </a:t>
            </a:r>
            <a:r>
              <a:rPr lang="en-US" altLang="zh-TW" dirty="0"/>
              <a:t>y </a:t>
            </a:r>
            <a:r>
              <a:rPr lang="zh-TW" altLang="en-US" dirty="0"/>
              <a:t>的變數格。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E7F27F4-A322-ED47-984E-F369BE17DAC7}"/>
              </a:ext>
            </a:extLst>
          </p:cNvPr>
          <p:cNvGrpSpPr/>
          <p:nvPr/>
        </p:nvGrpSpPr>
        <p:grpSpPr>
          <a:xfrm>
            <a:off x="3446025" y="6257891"/>
            <a:ext cx="5299948" cy="577665"/>
            <a:chOff x="2004494" y="6028954"/>
            <a:chExt cx="7160133" cy="7804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FDA504C-ABE5-9245-891F-8DD5D4E6B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627" y="6112666"/>
              <a:ext cx="635000" cy="685800"/>
            </a:xfrm>
            <a:prstGeom prst="rect">
              <a:avLst/>
            </a:prstGeom>
            <a:noFill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0FD9121-BA3F-7542-A726-32DCF856A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8167" y="6028954"/>
              <a:ext cx="990600" cy="7804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FDCBDB3-FAAB-3548-99E1-F3C83FEF31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4494" y="6210138"/>
              <a:ext cx="1219200" cy="49085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" name="Picture 5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E8D95E61-D45B-9785-656E-D730942323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963" r="81410" b="74245"/>
          <a:stretch/>
        </p:blipFill>
        <p:spPr>
          <a:xfrm>
            <a:off x="3691987" y="2833921"/>
            <a:ext cx="4154658" cy="31836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6687C0-D79C-AEE4-A393-2CD69031B3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8905" y="80946"/>
            <a:ext cx="2838066" cy="178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77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E0D4A3-ECB8-4689-ABDB-9CE848CE8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E78DC6-DF9D-D943-BABB-80F2982EC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 anchor="ctr">
            <a:normAutofit/>
          </a:bodyPr>
          <a:lstStyle/>
          <a:p>
            <a:r>
              <a:rPr lang="en-US" altLang="zh-TW" sz="3600" dirty="0">
                <a:solidFill>
                  <a:schemeClr val="tx1"/>
                </a:solidFill>
                <a:ea typeface="MingLiU_HKSCS" panose="02020500000000000000" pitchFamily="18" charset="-120"/>
              </a:rPr>
              <a:t>Microsoft Excel Solver </a:t>
            </a:r>
            <a:r>
              <a:rPr lang="zh-TW" altLang="en-US" sz="3600" dirty="0">
                <a:solidFill>
                  <a:schemeClr val="tx1"/>
                </a:solidFill>
                <a:latin typeface="MingLiU_HKSCS" panose="02020500000000000000" pitchFamily="18" charset="-120"/>
                <a:ea typeface="MingLiU_HKSCS" panose="02020500000000000000" pitchFamily="18" charset="-120"/>
              </a:rPr>
              <a:t>基本操作簡介</a:t>
            </a:r>
            <a:endParaRPr lang="en-US" sz="3600" dirty="0">
              <a:solidFill>
                <a:schemeClr val="tx1"/>
              </a:solidFill>
              <a:ea typeface="MingLiU_HKSCS" panose="02020500000000000000" pitchFamily="18" charset="-12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854772B-9C8F-4037-89E0-3A45208AB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1576408"/>
            <a:ext cx="10917814" cy="4638125"/>
          </a:xfrm>
          <a:custGeom>
            <a:avLst/>
            <a:gdLst>
              <a:gd name="connsiteX0" fmla="*/ 5441025 w 10917814"/>
              <a:gd name="connsiteY0" fmla="*/ 0 h 4638125"/>
              <a:gd name="connsiteX1" fmla="*/ 5453725 w 10917814"/>
              <a:gd name="connsiteY1" fmla="*/ 0 h 4638125"/>
              <a:gd name="connsiteX2" fmla="*/ 5464308 w 10917814"/>
              <a:gd name="connsiteY2" fmla="*/ 0 h 4638125"/>
              <a:gd name="connsiteX3" fmla="*/ 5477009 w 10917814"/>
              <a:gd name="connsiteY3" fmla="*/ 4762 h 4638125"/>
              <a:gd name="connsiteX4" fmla="*/ 5489708 w 10917814"/>
              <a:gd name="connsiteY4" fmla="*/ 9525 h 4638125"/>
              <a:gd name="connsiteX5" fmla="*/ 5498175 w 10917814"/>
              <a:gd name="connsiteY5" fmla="*/ 12700 h 4638125"/>
              <a:gd name="connsiteX6" fmla="*/ 5865801 w 10917814"/>
              <a:gd name="connsiteY6" fmla="*/ 288419 h 4638125"/>
              <a:gd name="connsiteX7" fmla="*/ 10765009 w 10917814"/>
              <a:gd name="connsiteY7" fmla="*/ 288419 h 4638125"/>
              <a:gd name="connsiteX8" fmla="*/ 10917814 w 10917814"/>
              <a:gd name="connsiteY8" fmla="*/ 441224 h 4638125"/>
              <a:gd name="connsiteX9" fmla="*/ 10917814 w 10917814"/>
              <a:gd name="connsiteY9" fmla="*/ 4485320 h 4638125"/>
              <a:gd name="connsiteX10" fmla="*/ 10765009 w 10917814"/>
              <a:gd name="connsiteY10" fmla="*/ 4638125 h 4638125"/>
              <a:gd name="connsiteX11" fmla="*/ 152805 w 10917814"/>
              <a:gd name="connsiteY11" fmla="*/ 4638125 h 4638125"/>
              <a:gd name="connsiteX12" fmla="*/ 0 w 10917814"/>
              <a:gd name="connsiteY12" fmla="*/ 4485320 h 4638125"/>
              <a:gd name="connsiteX13" fmla="*/ 0 w 10917814"/>
              <a:gd name="connsiteY13" fmla="*/ 441224 h 4638125"/>
              <a:gd name="connsiteX14" fmla="*/ 152805 w 10917814"/>
              <a:gd name="connsiteY14" fmla="*/ 288419 h 4638125"/>
              <a:gd name="connsiteX15" fmla="*/ 5041650 w 10917814"/>
              <a:gd name="connsiteY15" fmla="*/ 288419 h 4638125"/>
              <a:gd name="connsiteX16" fmla="*/ 5409275 w 10917814"/>
              <a:gd name="connsiteY16" fmla="*/ 12700 h 4638125"/>
              <a:gd name="connsiteX17" fmla="*/ 5417742 w 10917814"/>
              <a:gd name="connsiteY17" fmla="*/ 9525 h 4638125"/>
              <a:gd name="connsiteX18" fmla="*/ 5430442 w 10917814"/>
              <a:gd name="connsiteY18" fmla="*/ 4762 h 46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917814" h="4638125">
                <a:moveTo>
                  <a:pt x="5441025" y="0"/>
                </a:moveTo>
                <a:lnTo>
                  <a:pt x="5453725" y="0"/>
                </a:lnTo>
                <a:lnTo>
                  <a:pt x="5464308" y="0"/>
                </a:lnTo>
                <a:lnTo>
                  <a:pt x="5477009" y="4762"/>
                </a:lnTo>
                <a:lnTo>
                  <a:pt x="5489708" y="9525"/>
                </a:lnTo>
                <a:lnTo>
                  <a:pt x="5498175" y="12700"/>
                </a:lnTo>
                <a:lnTo>
                  <a:pt x="5865801" y="288419"/>
                </a:lnTo>
                <a:lnTo>
                  <a:pt x="10765009" y="288419"/>
                </a:lnTo>
                <a:cubicBezTo>
                  <a:pt x="10849401" y="288419"/>
                  <a:pt x="10917814" y="356832"/>
                  <a:pt x="10917814" y="441224"/>
                </a:cubicBezTo>
                <a:lnTo>
                  <a:pt x="10917814" y="4485320"/>
                </a:lnTo>
                <a:cubicBezTo>
                  <a:pt x="10917814" y="4569712"/>
                  <a:pt x="10849401" y="4638125"/>
                  <a:pt x="10765009" y="4638125"/>
                </a:cubicBezTo>
                <a:lnTo>
                  <a:pt x="152805" y="4638125"/>
                </a:lnTo>
                <a:cubicBezTo>
                  <a:pt x="68413" y="4638125"/>
                  <a:pt x="0" y="4569712"/>
                  <a:pt x="0" y="4485320"/>
                </a:cubicBezTo>
                <a:lnTo>
                  <a:pt x="0" y="441224"/>
                </a:lnTo>
                <a:cubicBezTo>
                  <a:pt x="0" y="356832"/>
                  <a:pt x="68413" y="288419"/>
                  <a:pt x="152805" y="288419"/>
                </a:cubicBezTo>
                <a:lnTo>
                  <a:pt x="5041650" y="288419"/>
                </a:lnTo>
                <a:lnTo>
                  <a:pt x="5409275" y="12700"/>
                </a:lnTo>
                <a:lnTo>
                  <a:pt x="5417742" y="9525"/>
                </a:lnTo>
                <a:lnTo>
                  <a:pt x="5430442" y="4762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17E82-AABA-EA4C-8AE5-7E4820085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732" y="2008909"/>
            <a:ext cx="9966953" cy="3849889"/>
          </a:xfrm>
          <a:effectLst/>
        </p:spPr>
        <p:txBody>
          <a:bodyPr anchor="t">
            <a:normAutofit/>
          </a:bodyPr>
          <a:lstStyle/>
          <a:p>
            <a:r>
              <a:rPr lang="zh-TW" altLang="en-US" dirty="0"/>
              <a:t>輸入目標函數 </a:t>
            </a:r>
            <a:r>
              <a:rPr lang="en-US" altLang="zh-TW" dirty="0"/>
              <a:t>(objective function) </a:t>
            </a:r>
            <a:r>
              <a:rPr lang="zh-TW" altLang="en-US" dirty="0"/>
              <a:t>的系數 </a:t>
            </a:r>
            <a:r>
              <a:rPr lang="en-US" altLang="zh-TW" dirty="0"/>
              <a:t>(coefficients)</a:t>
            </a:r>
            <a:r>
              <a:rPr lang="zh-TW" altLang="en-US" dirty="0"/>
              <a:t>。並訂下目標函數格 </a:t>
            </a:r>
            <a:r>
              <a:rPr lang="en-HK" altLang="zh-TW" dirty="0"/>
              <a:t>D6</a:t>
            </a:r>
            <a:r>
              <a:rPr lang="zh-TW" altLang="en-US" dirty="0"/>
              <a:t>。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E7F27F4-A322-ED47-984E-F369BE17DAC7}"/>
              </a:ext>
            </a:extLst>
          </p:cNvPr>
          <p:cNvGrpSpPr/>
          <p:nvPr/>
        </p:nvGrpSpPr>
        <p:grpSpPr>
          <a:xfrm>
            <a:off x="3446025" y="6257891"/>
            <a:ext cx="5299948" cy="577665"/>
            <a:chOff x="2004494" y="6028954"/>
            <a:chExt cx="7160133" cy="7804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FDA504C-ABE5-9245-891F-8DD5D4E6B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627" y="6112666"/>
              <a:ext cx="635000" cy="685800"/>
            </a:xfrm>
            <a:prstGeom prst="rect">
              <a:avLst/>
            </a:prstGeom>
            <a:noFill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0FD9121-BA3F-7542-A726-32DCF856A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8167" y="6028954"/>
              <a:ext cx="990600" cy="7804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FDCBDB3-FAAB-3548-99E1-F3C83FEF31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4494" y="6210138"/>
              <a:ext cx="1219200" cy="49085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Rectangle 14"/>
          <p:cNvSpPr/>
          <p:nvPr/>
        </p:nvSpPr>
        <p:spPr>
          <a:xfrm>
            <a:off x="9631192" y="5275384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目標函數的公式 </a:t>
            </a:r>
            <a:endParaRPr lang="en-US" dirty="0"/>
          </a:p>
        </p:txBody>
      </p:sp>
      <p:sp>
        <p:nvSpPr>
          <p:cNvPr id="16" name="Left Arrow 15"/>
          <p:cNvSpPr/>
          <p:nvPr/>
        </p:nvSpPr>
        <p:spPr>
          <a:xfrm>
            <a:off x="8440615" y="5205955"/>
            <a:ext cx="1258864" cy="5939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D2AF8C60-CB13-0B85-F627-C9EFA24774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376" t="27756" r="56196" b="47465"/>
          <a:stretch/>
        </p:blipFill>
        <p:spPr>
          <a:xfrm>
            <a:off x="2785461" y="2434711"/>
            <a:ext cx="5415457" cy="3298282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6417903" y="5251180"/>
            <a:ext cx="1783015" cy="5487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D45495F-C209-AA03-8ED0-EF6998EC4E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8905" y="80946"/>
            <a:ext cx="2838066" cy="178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87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E0D4A3-ECB8-4689-ABDB-9CE848CE8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E78DC6-DF9D-D943-BABB-80F2982EC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 anchor="ctr">
            <a:normAutofit/>
          </a:bodyPr>
          <a:lstStyle/>
          <a:p>
            <a:r>
              <a:rPr lang="en-US" altLang="zh-TW" sz="3600" dirty="0">
                <a:solidFill>
                  <a:schemeClr val="tx1"/>
                </a:solidFill>
                <a:ea typeface="MingLiU_HKSCS" panose="02020500000000000000" pitchFamily="18" charset="-120"/>
              </a:rPr>
              <a:t>Microsoft Excel Solver </a:t>
            </a:r>
            <a:r>
              <a:rPr lang="zh-TW" altLang="en-US" sz="3600" dirty="0">
                <a:solidFill>
                  <a:schemeClr val="tx1"/>
                </a:solidFill>
                <a:latin typeface="MingLiU_HKSCS" panose="02020500000000000000" pitchFamily="18" charset="-120"/>
                <a:ea typeface="MingLiU_HKSCS" panose="02020500000000000000" pitchFamily="18" charset="-120"/>
              </a:rPr>
              <a:t>基本操作簡介</a:t>
            </a:r>
            <a:endParaRPr lang="en-US" sz="3600" dirty="0">
              <a:solidFill>
                <a:schemeClr val="tx1"/>
              </a:solidFill>
              <a:ea typeface="MingLiU_HKSCS" panose="02020500000000000000" pitchFamily="18" charset="-12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854772B-9C8F-4037-89E0-3A45208AB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1576408"/>
            <a:ext cx="10917814" cy="4638125"/>
          </a:xfrm>
          <a:custGeom>
            <a:avLst/>
            <a:gdLst>
              <a:gd name="connsiteX0" fmla="*/ 5441025 w 10917814"/>
              <a:gd name="connsiteY0" fmla="*/ 0 h 4638125"/>
              <a:gd name="connsiteX1" fmla="*/ 5453725 w 10917814"/>
              <a:gd name="connsiteY1" fmla="*/ 0 h 4638125"/>
              <a:gd name="connsiteX2" fmla="*/ 5464308 w 10917814"/>
              <a:gd name="connsiteY2" fmla="*/ 0 h 4638125"/>
              <a:gd name="connsiteX3" fmla="*/ 5477009 w 10917814"/>
              <a:gd name="connsiteY3" fmla="*/ 4762 h 4638125"/>
              <a:gd name="connsiteX4" fmla="*/ 5489708 w 10917814"/>
              <a:gd name="connsiteY4" fmla="*/ 9525 h 4638125"/>
              <a:gd name="connsiteX5" fmla="*/ 5498175 w 10917814"/>
              <a:gd name="connsiteY5" fmla="*/ 12700 h 4638125"/>
              <a:gd name="connsiteX6" fmla="*/ 5865801 w 10917814"/>
              <a:gd name="connsiteY6" fmla="*/ 288419 h 4638125"/>
              <a:gd name="connsiteX7" fmla="*/ 10765009 w 10917814"/>
              <a:gd name="connsiteY7" fmla="*/ 288419 h 4638125"/>
              <a:gd name="connsiteX8" fmla="*/ 10917814 w 10917814"/>
              <a:gd name="connsiteY8" fmla="*/ 441224 h 4638125"/>
              <a:gd name="connsiteX9" fmla="*/ 10917814 w 10917814"/>
              <a:gd name="connsiteY9" fmla="*/ 4485320 h 4638125"/>
              <a:gd name="connsiteX10" fmla="*/ 10765009 w 10917814"/>
              <a:gd name="connsiteY10" fmla="*/ 4638125 h 4638125"/>
              <a:gd name="connsiteX11" fmla="*/ 152805 w 10917814"/>
              <a:gd name="connsiteY11" fmla="*/ 4638125 h 4638125"/>
              <a:gd name="connsiteX12" fmla="*/ 0 w 10917814"/>
              <a:gd name="connsiteY12" fmla="*/ 4485320 h 4638125"/>
              <a:gd name="connsiteX13" fmla="*/ 0 w 10917814"/>
              <a:gd name="connsiteY13" fmla="*/ 441224 h 4638125"/>
              <a:gd name="connsiteX14" fmla="*/ 152805 w 10917814"/>
              <a:gd name="connsiteY14" fmla="*/ 288419 h 4638125"/>
              <a:gd name="connsiteX15" fmla="*/ 5041650 w 10917814"/>
              <a:gd name="connsiteY15" fmla="*/ 288419 h 4638125"/>
              <a:gd name="connsiteX16" fmla="*/ 5409275 w 10917814"/>
              <a:gd name="connsiteY16" fmla="*/ 12700 h 4638125"/>
              <a:gd name="connsiteX17" fmla="*/ 5417742 w 10917814"/>
              <a:gd name="connsiteY17" fmla="*/ 9525 h 4638125"/>
              <a:gd name="connsiteX18" fmla="*/ 5430442 w 10917814"/>
              <a:gd name="connsiteY18" fmla="*/ 4762 h 46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917814" h="4638125">
                <a:moveTo>
                  <a:pt x="5441025" y="0"/>
                </a:moveTo>
                <a:lnTo>
                  <a:pt x="5453725" y="0"/>
                </a:lnTo>
                <a:lnTo>
                  <a:pt x="5464308" y="0"/>
                </a:lnTo>
                <a:lnTo>
                  <a:pt x="5477009" y="4762"/>
                </a:lnTo>
                <a:lnTo>
                  <a:pt x="5489708" y="9525"/>
                </a:lnTo>
                <a:lnTo>
                  <a:pt x="5498175" y="12700"/>
                </a:lnTo>
                <a:lnTo>
                  <a:pt x="5865801" y="288419"/>
                </a:lnTo>
                <a:lnTo>
                  <a:pt x="10765009" y="288419"/>
                </a:lnTo>
                <a:cubicBezTo>
                  <a:pt x="10849401" y="288419"/>
                  <a:pt x="10917814" y="356832"/>
                  <a:pt x="10917814" y="441224"/>
                </a:cubicBezTo>
                <a:lnTo>
                  <a:pt x="10917814" y="4485320"/>
                </a:lnTo>
                <a:cubicBezTo>
                  <a:pt x="10917814" y="4569712"/>
                  <a:pt x="10849401" y="4638125"/>
                  <a:pt x="10765009" y="4638125"/>
                </a:cubicBezTo>
                <a:lnTo>
                  <a:pt x="152805" y="4638125"/>
                </a:lnTo>
                <a:cubicBezTo>
                  <a:pt x="68413" y="4638125"/>
                  <a:pt x="0" y="4569712"/>
                  <a:pt x="0" y="4485320"/>
                </a:cubicBezTo>
                <a:lnTo>
                  <a:pt x="0" y="441224"/>
                </a:lnTo>
                <a:cubicBezTo>
                  <a:pt x="0" y="356832"/>
                  <a:pt x="68413" y="288419"/>
                  <a:pt x="152805" y="288419"/>
                </a:cubicBezTo>
                <a:lnTo>
                  <a:pt x="5041650" y="288419"/>
                </a:lnTo>
                <a:lnTo>
                  <a:pt x="5409275" y="12700"/>
                </a:lnTo>
                <a:lnTo>
                  <a:pt x="5417742" y="9525"/>
                </a:lnTo>
                <a:lnTo>
                  <a:pt x="5430442" y="4762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17E82-AABA-EA4C-8AE5-7E4820085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732" y="2008909"/>
            <a:ext cx="9966953" cy="3849889"/>
          </a:xfrm>
          <a:effectLst/>
        </p:spPr>
        <p:txBody>
          <a:bodyPr anchor="t">
            <a:normAutofit/>
          </a:bodyPr>
          <a:lstStyle/>
          <a:p>
            <a:r>
              <a:rPr lang="zh-TW" altLang="en-US" dirty="0">
                <a:latin typeface="MingLiU_HKSCS" panose="02020500000000000000" pitchFamily="18" charset="-120"/>
                <a:ea typeface="MingLiU_HKSCS" panose="02020500000000000000" pitchFamily="18" charset="-120"/>
              </a:rPr>
              <a:t>輸入有關</a:t>
            </a:r>
            <a:r>
              <a:rPr lang="zh-TW" altLang="en-US" dirty="0"/>
              <a:t>約束 </a:t>
            </a:r>
            <a:r>
              <a:rPr lang="en-US" altLang="zh-TW" dirty="0"/>
              <a:t>(constraint) </a:t>
            </a:r>
            <a:r>
              <a:rPr lang="zh-TW" altLang="en-US" dirty="0"/>
              <a:t>的系數，並訂下各約束的數學關係 </a:t>
            </a:r>
            <a:r>
              <a:rPr lang="en-US" altLang="zh-TW" dirty="0"/>
              <a:t>(</a:t>
            </a:r>
            <a:r>
              <a:rPr lang="zh-TW" altLang="en-US" dirty="0"/>
              <a:t>即是各約束的「左邊」</a:t>
            </a:r>
            <a:r>
              <a:rPr lang="en-US" altLang="zh-TW" dirty="0"/>
              <a:t>)</a:t>
            </a:r>
            <a:r>
              <a:rPr lang="zh-TW" altLang="en-US" dirty="0"/>
              <a:t>。</a:t>
            </a:r>
            <a:r>
              <a:rPr lang="en-US" altLang="zh-TW" dirty="0"/>
              <a:t>    (</a:t>
            </a:r>
            <a:r>
              <a:rPr lang="zh-TW" altLang="en-US" dirty="0"/>
              <a:t>暫時可以先忽略非負數的條件。</a:t>
            </a:r>
            <a:r>
              <a:rPr lang="en-US" altLang="zh-TW" dirty="0"/>
              <a:t>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E7F27F4-A322-ED47-984E-F369BE17DAC7}"/>
              </a:ext>
            </a:extLst>
          </p:cNvPr>
          <p:cNvGrpSpPr/>
          <p:nvPr/>
        </p:nvGrpSpPr>
        <p:grpSpPr>
          <a:xfrm>
            <a:off x="3446025" y="6257891"/>
            <a:ext cx="5299948" cy="577665"/>
            <a:chOff x="2004494" y="6028954"/>
            <a:chExt cx="7160133" cy="7804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FDA504C-ABE5-9245-891F-8DD5D4E6B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627" y="6112666"/>
              <a:ext cx="635000" cy="685800"/>
            </a:xfrm>
            <a:prstGeom prst="rect">
              <a:avLst/>
            </a:prstGeom>
            <a:noFill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0FD9121-BA3F-7542-A726-32DCF856A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8167" y="6028954"/>
              <a:ext cx="990600" cy="7804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FDCBDB3-FAAB-3548-99E1-F3C83FEF31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4494" y="6210138"/>
              <a:ext cx="1219200" cy="49085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Rectangle 14"/>
          <p:cNvSpPr/>
          <p:nvPr/>
        </p:nvSpPr>
        <p:spPr>
          <a:xfrm>
            <a:off x="8980000" y="4943006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各約束的「左邊」</a:t>
            </a:r>
            <a:endParaRPr lang="en-US" dirty="0"/>
          </a:p>
        </p:txBody>
      </p:sp>
      <p:pic>
        <p:nvPicPr>
          <p:cNvPr id="6" name="Picture 5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A1AAD5F6-C491-E687-3541-53A5BFEA63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508" r="63674" b="66039"/>
          <a:stretch/>
        </p:blipFill>
        <p:spPr>
          <a:xfrm>
            <a:off x="2279659" y="2724989"/>
            <a:ext cx="6335597" cy="342856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185101" y="5324486"/>
            <a:ext cx="1570344" cy="8290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994764" y="5212862"/>
            <a:ext cx="2045335" cy="3595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386C49C6-E5B2-CD44-2E7E-EDE878689B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8905" y="80946"/>
            <a:ext cx="2838066" cy="178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49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E0D4A3-ECB8-4689-ABDB-9CE848CE8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E78DC6-DF9D-D943-BABB-80F2982EC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 anchor="ctr">
            <a:normAutofit/>
          </a:bodyPr>
          <a:lstStyle/>
          <a:p>
            <a:r>
              <a:rPr lang="en-US" altLang="zh-TW" sz="3600" dirty="0">
                <a:solidFill>
                  <a:schemeClr val="tx1"/>
                </a:solidFill>
                <a:ea typeface="MingLiU_HKSCS" panose="02020500000000000000" pitchFamily="18" charset="-120"/>
              </a:rPr>
              <a:t>Microsoft Excel Solver </a:t>
            </a:r>
            <a:r>
              <a:rPr lang="zh-TW" altLang="en-US" sz="3600" dirty="0">
                <a:solidFill>
                  <a:schemeClr val="tx1"/>
                </a:solidFill>
                <a:latin typeface="MingLiU_HKSCS" panose="02020500000000000000" pitchFamily="18" charset="-120"/>
                <a:ea typeface="MingLiU_HKSCS" panose="02020500000000000000" pitchFamily="18" charset="-120"/>
              </a:rPr>
              <a:t>基本操作簡介</a:t>
            </a:r>
            <a:endParaRPr lang="en-US" sz="3600" dirty="0">
              <a:solidFill>
                <a:schemeClr val="tx1"/>
              </a:solidFill>
              <a:ea typeface="MingLiU_HKSCS" panose="02020500000000000000" pitchFamily="18" charset="-12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854772B-9C8F-4037-89E0-3A45208AB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1576408"/>
            <a:ext cx="10917814" cy="4638125"/>
          </a:xfrm>
          <a:custGeom>
            <a:avLst/>
            <a:gdLst>
              <a:gd name="connsiteX0" fmla="*/ 5441025 w 10917814"/>
              <a:gd name="connsiteY0" fmla="*/ 0 h 4638125"/>
              <a:gd name="connsiteX1" fmla="*/ 5453725 w 10917814"/>
              <a:gd name="connsiteY1" fmla="*/ 0 h 4638125"/>
              <a:gd name="connsiteX2" fmla="*/ 5464308 w 10917814"/>
              <a:gd name="connsiteY2" fmla="*/ 0 h 4638125"/>
              <a:gd name="connsiteX3" fmla="*/ 5477009 w 10917814"/>
              <a:gd name="connsiteY3" fmla="*/ 4762 h 4638125"/>
              <a:gd name="connsiteX4" fmla="*/ 5489708 w 10917814"/>
              <a:gd name="connsiteY4" fmla="*/ 9525 h 4638125"/>
              <a:gd name="connsiteX5" fmla="*/ 5498175 w 10917814"/>
              <a:gd name="connsiteY5" fmla="*/ 12700 h 4638125"/>
              <a:gd name="connsiteX6" fmla="*/ 5865801 w 10917814"/>
              <a:gd name="connsiteY6" fmla="*/ 288419 h 4638125"/>
              <a:gd name="connsiteX7" fmla="*/ 10765009 w 10917814"/>
              <a:gd name="connsiteY7" fmla="*/ 288419 h 4638125"/>
              <a:gd name="connsiteX8" fmla="*/ 10917814 w 10917814"/>
              <a:gd name="connsiteY8" fmla="*/ 441224 h 4638125"/>
              <a:gd name="connsiteX9" fmla="*/ 10917814 w 10917814"/>
              <a:gd name="connsiteY9" fmla="*/ 4485320 h 4638125"/>
              <a:gd name="connsiteX10" fmla="*/ 10765009 w 10917814"/>
              <a:gd name="connsiteY10" fmla="*/ 4638125 h 4638125"/>
              <a:gd name="connsiteX11" fmla="*/ 152805 w 10917814"/>
              <a:gd name="connsiteY11" fmla="*/ 4638125 h 4638125"/>
              <a:gd name="connsiteX12" fmla="*/ 0 w 10917814"/>
              <a:gd name="connsiteY12" fmla="*/ 4485320 h 4638125"/>
              <a:gd name="connsiteX13" fmla="*/ 0 w 10917814"/>
              <a:gd name="connsiteY13" fmla="*/ 441224 h 4638125"/>
              <a:gd name="connsiteX14" fmla="*/ 152805 w 10917814"/>
              <a:gd name="connsiteY14" fmla="*/ 288419 h 4638125"/>
              <a:gd name="connsiteX15" fmla="*/ 5041650 w 10917814"/>
              <a:gd name="connsiteY15" fmla="*/ 288419 h 4638125"/>
              <a:gd name="connsiteX16" fmla="*/ 5409275 w 10917814"/>
              <a:gd name="connsiteY16" fmla="*/ 12700 h 4638125"/>
              <a:gd name="connsiteX17" fmla="*/ 5417742 w 10917814"/>
              <a:gd name="connsiteY17" fmla="*/ 9525 h 4638125"/>
              <a:gd name="connsiteX18" fmla="*/ 5430442 w 10917814"/>
              <a:gd name="connsiteY18" fmla="*/ 4762 h 46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917814" h="4638125">
                <a:moveTo>
                  <a:pt x="5441025" y="0"/>
                </a:moveTo>
                <a:lnTo>
                  <a:pt x="5453725" y="0"/>
                </a:lnTo>
                <a:lnTo>
                  <a:pt x="5464308" y="0"/>
                </a:lnTo>
                <a:lnTo>
                  <a:pt x="5477009" y="4762"/>
                </a:lnTo>
                <a:lnTo>
                  <a:pt x="5489708" y="9525"/>
                </a:lnTo>
                <a:lnTo>
                  <a:pt x="5498175" y="12700"/>
                </a:lnTo>
                <a:lnTo>
                  <a:pt x="5865801" y="288419"/>
                </a:lnTo>
                <a:lnTo>
                  <a:pt x="10765009" y="288419"/>
                </a:lnTo>
                <a:cubicBezTo>
                  <a:pt x="10849401" y="288419"/>
                  <a:pt x="10917814" y="356832"/>
                  <a:pt x="10917814" y="441224"/>
                </a:cubicBezTo>
                <a:lnTo>
                  <a:pt x="10917814" y="4485320"/>
                </a:lnTo>
                <a:cubicBezTo>
                  <a:pt x="10917814" y="4569712"/>
                  <a:pt x="10849401" y="4638125"/>
                  <a:pt x="10765009" y="4638125"/>
                </a:cubicBezTo>
                <a:lnTo>
                  <a:pt x="152805" y="4638125"/>
                </a:lnTo>
                <a:cubicBezTo>
                  <a:pt x="68413" y="4638125"/>
                  <a:pt x="0" y="4569712"/>
                  <a:pt x="0" y="4485320"/>
                </a:cubicBezTo>
                <a:lnTo>
                  <a:pt x="0" y="441224"/>
                </a:lnTo>
                <a:cubicBezTo>
                  <a:pt x="0" y="356832"/>
                  <a:pt x="68413" y="288419"/>
                  <a:pt x="152805" y="288419"/>
                </a:cubicBezTo>
                <a:lnTo>
                  <a:pt x="5041650" y="288419"/>
                </a:lnTo>
                <a:lnTo>
                  <a:pt x="5409275" y="12700"/>
                </a:lnTo>
                <a:lnTo>
                  <a:pt x="5417742" y="9525"/>
                </a:lnTo>
                <a:lnTo>
                  <a:pt x="5430442" y="4762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17E82-AABA-EA4C-8AE5-7E4820085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528" y="1987378"/>
            <a:ext cx="10631469" cy="3891453"/>
          </a:xfrm>
          <a:effectLst/>
        </p:spPr>
        <p:txBody>
          <a:bodyPr anchor="t">
            <a:normAutofit/>
          </a:bodyPr>
          <a:lstStyle/>
          <a:p>
            <a:r>
              <a:rPr lang="zh-TW" altLang="en-US" dirty="0"/>
              <a:t>當完成上述設定。我們點選</a:t>
            </a:r>
            <a:r>
              <a:rPr lang="zh-TW" altLang="en-US" dirty="0">
                <a:solidFill>
                  <a:srgbClr val="00B050"/>
                </a:solidFill>
              </a:rPr>
              <a:t>目標函數格</a:t>
            </a:r>
            <a:r>
              <a:rPr lang="zh-TW" altLang="en-US" dirty="0"/>
              <a:t>，然後在 </a:t>
            </a:r>
            <a:r>
              <a:rPr lang="en-HK" altLang="zh-TW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“ </a:t>
            </a:r>
            <a:r>
              <a:rPr lang="en-US" altLang="zh-TW" dirty="0">
                <a:solidFill>
                  <a:srgbClr val="FF0000"/>
                </a:solidFill>
              </a:rPr>
              <a:t>Data</a:t>
            </a:r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”</a:t>
            </a:r>
            <a:r>
              <a:rPr lang="en-US" altLang="zh-TW" dirty="0"/>
              <a:t> </a:t>
            </a:r>
            <a:r>
              <a:rPr lang="zh-TW" altLang="en-US" dirty="0"/>
              <a:t>選取 </a:t>
            </a:r>
            <a:r>
              <a:rPr lang="en-HK" altLang="zh-TW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“ </a:t>
            </a:r>
            <a:r>
              <a:rPr lang="en-US" dirty="0">
                <a:solidFill>
                  <a:srgbClr val="00B0F0"/>
                </a:solidFill>
              </a:rPr>
              <a:t>Solver</a:t>
            </a:r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” </a:t>
            </a:r>
            <a:r>
              <a:rPr lang="zh-TW" altLang="en-US" dirty="0"/>
              <a:t>。</a:t>
            </a:r>
            <a:endParaRPr lang="en-US" dirty="0">
              <a:latin typeface="MingLiU_HKSCS" panose="02020500000000000000" pitchFamily="18" charset="-120"/>
              <a:ea typeface="MingLiU_HKSCS" panose="02020500000000000000" pitchFamily="18" charset="-12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E7F27F4-A322-ED47-984E-F369BE17DAC7}"/>
              </a:ext>
            </a:extLst>
          </p:cNvPr>
          <p:cNvGrpSpPr/>
          <p:nvPr/>
        </p:nvGrpSpPr>
        <p:grpSpPr>
          <a:xfrm>
            <a:off x="3446025" y="6257891"/>
            <a:ext cx="5299948" cy="577665"/>
            <a:chOff x="2004494" y="6028954"/>
            <a:chExt cx="7160133" cy="7804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FDA504C-ABE5-9245-891F-8DD5D4E6B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627" y="6112666"/>
              <a:ext cx="635000" cy="685800"/>
            </a:xfrm>
            <a:prstGeom prst="rect">
              <a:avLst/>
            </a:prstGeom>
            <a:noFill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0FD9121-BA3F-7542-A726-32DCF856A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8167" y="6028954"/>
              <a:ext cx="990600" cy="7804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FDCBDB3-FAAB-3548-99E1-F3C83FEF31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4494" y="6210138"/>
              <a:ext cx="1219200" cy="49085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" name="Picture 4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DE6BB809-4BFA-6AF3-B59C-9BCC6146D5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191" b="65812"/>
          <a:stretch/>
        </p:blipFill>
        <p:spPr>
          <a:xfrm>
            <a:off x="121832" y="3117425"/>
            <a:ext cx="11948333" cy="2314776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875681" y="4569712"/>
            <a:ext cx="1570344" cy="457153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211753" y="2983166"/>
            <a:ext cx="797170" cy="5216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1107936" y="3117425"/>
            <a:ext cx="813239" cy="520716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69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Quotable">
    <a:dk1>
      <a:sysClr val="windowText" lastClr="000000"/>
    </a:dk1>
    <a:lt1>
      <a:sysClr val="window" lastClr="FFFFFF"/>
    </a:lt1>
    <a:dk2>
      <a:srgbClr val="212121"/>
    </a:dk2>
    <a:lt2>
      <a:srgbClr val="636363"/>
    </a:lt2>
    <a:accent1>
      <a:srgbClr val="00C6BB"/>
    </a:accent1>
    <a:accent2>
      <a:srgbClr val="6FEBA0"/>
    </a:accent2>
    <a:accent3>
      <a:srgbClr val="B6DF5E"/>
    </a:accent3>
    <a:accent4>
      <a:srgbClr val="EFB251"/>
    </a:accent4>
    <a:accent5>
      <a:srgbClr val="EF755F"/>
    </a:accent5>
    <a:accent6>
      <a:srgbClr val="ED515C"/>
    </a:accent6>
    <a:hlink>
      <a:srgbClr val="8F8F8F"/>
    </a:hlink>
    <a:folHlink>
      <a:srgbClr val="A5A5A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7647</TotalTime>
  <Words>1082</Words>
  <Application>Microsoft Macintosh PowerPoint</Application>
  <PresentationFormat>Widescreen</PresentationFormat>
  <Paragraphs>165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Century Gothic (Body)</vt:lpstr>
      <vt:lpstr>MingLiU_HKSCS</vt:lpstr>
      <vt:lpstr>Calibri</vt:lpstr>
      <vt:lpstr>Cambria Math</vt:lpstr>
      <vt:lpstr>Century Gothic</vt:lpstr>
      <vt:lpstr>Times New Roman</vt:lpstr>
      <vt:lpstr>Wingdings 2</vt:lpstr>
      <vt:lpstr>Quotable</vt:lpstr>
      <vt:lpstr>COSMO 2023 學生講座</vt:lpstr>
      <vt:lpstr>學生講座</vt:lpstr>
      <vt:lpstr>下午講座</vt:lpstr>
      <vt:lpstr>Microsoft Excel Solver 和 Analysis ToolPak 安裝</vt:lpstr>
      <vt:lpstr>Microsoft Excel Solver 基本操作簡介</vt:lpstr>
      <vt:lpstr>Microsoft Excel Solver 基本操作簡介</vt:lpstr>
      <vt:lpstr>Microsoft Excel Solver 基本操作簡介</vt:lpstr>
      <vt:lpstr>Microsoft Excel Solver 基本操作簡介</vt:lpstr>
      <vt:lpstr>Microsoft Excel Solver 基本操作簡介</vt:lpstr>
      <vt:lpstr>Microsoft Excel Solver 基本操作簡介</vt:lpstr>
      <vt:lpstr>Microsoft Excel Solver 基本操作簡介</vt:lpstr>
      <vt:lpstr>Microsoft Excel Solver 基本操作簡介</vt:lpstr>
      <vt:lpstr>Microsoft Excel Solver 基本操作簡介</vt:lpstr>
      <vt:lpstr>Microsoft Excel Solver 基本操作簡介</vt:lpstr>
      <vt:lpstr>Microsoft Excel Solver 基本操作簡介</vt:lpstr>
      <vt:lpstr>Microsoft Excel Solver 基本操作簡介</vt:lpstr>
      <vt:lpstr>Microsoft Excel Solver 基本操作簡介</vt:lpstr>
      <vt:lpstr>Microsoft Excel Solver 基本操作簡介</vt:lpstr>
      <vt:lpstr>Microsoft Excel Solver 基本操作簡介</vt:lpstr>
      <vt:lpstr>Microsoft Excel Solver 基本操作簡介</vt:lpstr>
      <vt:lpstr>Microsoft Excel Solver 基本操作簡介</vt:lpstr>
      <vt:lpstr>Microsoft Excel Solver 基本操作簡介</vt:lpstr>
      <vt:lpstr>Microsoft Excel的應用-線性迴歸</vt:lpstr>
      <vt:lpstr>Microsoft Excel的應用-線性迴歸</vt:lpstr>
      <vt:lpstr>Microsoft Excel的應用-線性迴歸</vt:lpstr>
      <vt:lpstr>Microsoft Excel的應用-線性迴歸</vt:lpstr>
      <vt:lpstr>Microsoft Excel的應用-線性迴歸</vt:lpstr>
      <vt:lpstr>Microsoft Excel的應用-線性迴歸</vt:lpstr>
      <vt:lpstr>總結</vt:lpstr>
      <vt:lpstr>參考資料及聯絡方法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Hoi To Wai (SYEEM)</dc:creator>
  <cp:lastModifiedBy>Hoi To Wai (SYEEM)</cp:lastModifiedBy>
  <cp:revision>426</cp:revision>
  <cp:lastPrinted>2022-07-29T06:20:14Z</cp:lastPrinted>
  <dcterms:created xsi:type="dcterms:W3CDTF">2022-07-16T03:51:26Z</dcterms:created>
  <dcterms:modified xsi:type="dcterms:W3CDTF">2023-06-28T03:52:24Z</dcterms:modified>
</cp:coreProperties>
</file>