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7" r:id="rId2"/>
    <p:sldId id="258" r:id="rId3"/>
    <p:sldId id="283" r:id="rId4"/>
    <p:sldId id="259" r:id="rId5"/>
    <p:sldId id="284" r:id="rId6"/>
    <p:sldId id="261" r:id="rId7"/>
    <p:sldId id="285" r:id="rId8"/>
    <p:sldId id="263" r:id="rId9"/>
    <p:sldId id="264" r:id="rId10"/>
    <p:sldId id="290" r:id="rId11"/>
    <p:sldId id="265" r:id="rId12"/>
    <p:sldId id="266" r:id="rId13"/>
    <p:sldId id="287" r:id="rId14"/>
    <p:sldId id="268" r:id="rId15"/>
    <p:sldId id="269" r:id="rId16"/>
    <p:sldId id="291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6" r:id="rId27"/>
    <p:sldId id="281" r:id="rId28"/>
    <p:sldId id="282" r:id="rId29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9" d="100"/>
          <a:sy n="139" d="100"/>
        </p:scale>
        <p:origin x="-64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1BAF0-ABDF-483A-B932-85E71E090055}" type="datetimeFigureOut">
              <a:rPr lang="zh-HK" altLang="en-US" smtClean="0"/>
              <a:t>4/6/2015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C3AAF-D7F7-4B9A-AB31-F7B9047F50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409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b="0" dirty="0" smtClean="0"/>
              <a:t>Reference: </a:t>
            </a:r>
            <a:r>
              <a:rPr lang="en-US" altLang="zh-TW" sz="1200" b="0" dirty="0" smtClean="0">
                <a:latin typeface="Arial" charset="0"/>
                <a:ea typeface="新細明體" charset="-120"/>
              </a:rPr>
              <a:t>Mr. </a:t>
            </a:r>
            <a:r>
              <a:rPr lang="en-US" altLang="zh-CN" sz="1200" b="0" dirty="0" smtClean="0">
                <a:latin typeface="Arial" charset="0"/>
                <a:ea typeface="新細明體" charset="-120"/>
              </a:rPr>
              <a:t>Terence </a:t>
            </a:r>
            <a:r>
              <a:rPr lang="en-US" altLang="zh-CN" sz="1200" b="0" dirty="0" err="1" smtClean="0">
                <a:latin typeface="Arial" charset="0"/>
                <a:ea typeface="新細明體" charset="-120"/>
              </a:rPr>
              <a:t>Tou</a:t>
            </a:r>
            <a:r>
              <a:rPr lang="en-US" altLang="zh-CN" sz="1200" b="0" dirty="0" smtClean="0">
                <a:latin typeface="+mn-lt"/>
                <a:ea typeface="+mn-ea"/>
              </a:rPr>
              <a:t>,</a:t>
            </a:r>
            <a:r>
              <a:rPr lang="en-US" altLang="zh-CN" sz="1200" b="0" baseline="0" dirty="0" smtClean="0">
                <a:latin typeface="+mn-lt"/>
                <a:ea typeface="+mn-ea"/>
              </a:rPr>
              <a:t> </a:t>
            </a:r>
            <a:r>
              <a:rPr lang="zh-TW" altLang="en-US" sz="1200" b="0" baseline="0" dirty="0" smtClean="0">
                <a:latin typeface="+mn-lt"/>
                <a:ea typeface="+mn-ea"/>
              </a:rPr>
              <a:t>口頭演講技巧 </a:t>
            </a:r>
            <a:r>
              <a:rPr lang="en-US" altLang="zh-TW" sz="1200" b="0" dirty="0" smtClean="0">
                <a:ea typeface="新細明體" pitchFamily="18" charset="-120"/>
              </a:rPr>
              <a:t>Presentation Skills, COSMO 2014</a:t>
            </a:r>
            <a:endParaRPr lang="en-US" altLang="zh-TW" sz="1200" b="0" dirty="0" smtClean="0">
              <a:latin typeface="Arial" charset="0"/>
              <a:ea typeface="新細明體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3AAF-D7F7-4B9A-AB31-F7B9047F5000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15222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HK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8F68-5483-4309-B202-37B436842A36}" type="datetimeFigureOut">
              <a:rPr lang="zh-HK" altLang="en-US" smtClean="0"/>
              <a:t>4/6/2015</a:t>
            </a:fld>
            <a:endParaRPr lang="zh-HK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4078-51E3-4F8C-8ABB-B226CABBE93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8F68-5483-4309-B202-37B436842A36}" type="datetimeFigureOut">
              <a:rPr lang="zh-HK" altLang="en-US" smtClean="0"/>
              <a:t>4/6/2015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4078-51E3-4F8C-8ABB-B226CABBE93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8F68-5483-4309-B202-37B436842A36}" type="datetimeFigureOut">
              <a:rPr lang="zh-HK" altLang="en-US" smtClean="0"/>
              <a:t>4/6/2015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4078-51E3-4F8C-8ABB-B226CABBE93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8F68-5483-4309-B202-37B436842A36}" type="datetimeFigureOut">
              <a:rPr lang="zh-HK" altLang="en-US" smtClean="0"/>
              <a:t>4/6/2015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4078-51E3-4F8C-8ABB-B226CABBE93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8F68-5483-4309-B202-37B436842A36}" type="datetimeFigureOut">
              <a:rPr lang="zh-HK" altLang="en-US" smtClean="0"/>
              <a:t>4/6/2015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4078-51E3-4F8C-8ABB-B226CABBE93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8F68-5483-4309-B202-37B436842A36}" type="datetimeFigureOut">
              <a:rPr lang="zh-HK" altLang="en-US" smtClean="0"/>
              <a:t>4/6/2015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4078-51E3-4F8C-8ABB-B226CABBE93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8F68-5483-4309-B202-37B436842A36}" type="datetimeFigureOut">
              <a:rPr lang="zh-HK" altLang="en-US" smtClean="0"/>
              <a:t>4/6/2015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4078-51E3-4F8C-8ABB-B226CABBE93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8F68-5483-4309-B202-37B436842A36}" type="datetimeFigureOut">
              <a:rPr lang="zh-HK" altLang="en-US" smtClean="0"/>
              <a:t>4/6/2015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4078-51E3-4F8C-8ABB-B226CABBE93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8F68-5483-4309-B202-37B436842A36}" type="datetimeFigureOut">
              <a:rPr lang="zh-HK" altLang="en-US" smtClean="0"/>
              <a:t>4/6/2015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4078-51E3-4F8C-8ABB-B226CABBE93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8F68-5483-4309-B202-37B436842A36}" type="datetimeFigureOut">
              <a:rPr lang="zh-HK" altLang="en-US" smtClean="0"/>
              <a:t>4/6/2015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4078-51E3-4F8C-8ABB-B226CABBE93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8F68-5483-4309-B202-37B436842A36}" type="datetimeFigureOut">
              <a:rPr lang="zh-HK" altLang="en-US" smtClean="0"/>
              <a:t>4/6/2015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224078-51E3-4F8C-8ABB-B226CABBE93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HK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  <a:p>
            <a:pPr lvl="1" eaLnBrk="1" latinLnBrk="0" hangingPunct="1"/>
            <a:r>
              <a:rPr kumimoji="0" lang="en-US" altLang="zh-HK" smtClean="0"/>
              <a:t>Second level</a:t>
            </a:r>
          </a:p>
          <a:p>
            <a:pPr lvl="2" eaLnBrk="1" latinLnBrk="0" hangingPunct="1"/>
            <a:r>
              <a:rPr kumimoji="0" lang="en-US" altLang="zh-HK" smtClean="0"/>
              <a:t>Third level</a:t>
            </a:r>
          </a:p>
          <a:p>
            <a:pPr lvl="3" eaLnBrk="1" latinLnBrk="0" hangingPunct="1"/>
            <a:r>
              <a:rPr kumimoji="0" lang="en-US" altLang="zh-HK" smtClean="0"/>
              <a:t>Fourth level</a:t>
            </a:r>
          </a:p>
          <a:p>
            <a:pPr lvl="4" eaLnBrk="1" latinLnBrk="0" hangingPunct="1"/>
            <a:r>
              <a:rPr kumimoji="0" lang="en-US" altLang="zh-HK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128F68-5483-4309-B202-37B436842A36}" type="datetimeFigureOut">
              <a:rPr lang="zh-HK" altLang="en-US" smtClean="0"/>
              <a:t>4/6/2015</a:t>
            </a:fld>
            <a:endParaRPr lang="zh-HK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224078-51E3-4F8C-8ABB-B226CABBE933}" type="slidenum">
              <a:rPr lang="zh-HK" altLang="en-US" smtClean="0"/>
              <a:t>‹#›</a:t>
            </a:fld>
            <a:endParaRPr lang="zh-HK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bSPPFYxx3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wJwyZOGT6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43151"/>
            <a:ext cx="7772400" cy="14700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800" dirty="0" smtClean="0">
                <a:ea typeface="新細明體" pitchFamily="18" charset="-120"/>
              </a:rPr>
              <a:t>演講技巧</a:t>
            </a:r>
            <a:r>
              <a:rPr lang="zh-TW" altLang="en-US" sz="5800" dirty="0">
                <a:ea typeface="新細明體" pitchFamily="18" charset="-120"/>
              </a:rPr>
              <a:t/>
            </a:r>
            <a:br>
              <a:rPr lang="zh-TW" altLang="en-US" sz="5800" dirty="0">
                <a:ea typeface="新細明體" pitchFamily="18" charset="-120"/>
              </a:rPr>
            </a:br>
            <a:r>
              <a:rPr lang="en-US" altLang="zh-TW" sz="5800" dirty="0" smtClean="0">
                <a:ea typeface="新細明體" pitchFamily="18" charset="-120"/>
              </a:rPr>
              <a:t>Presentation Skills</a:t>
            </a:r>
            <a:endParaRPr lang="en-US" altLang="zh-TW" sz="5800" dirty="0">
              <a:ea typeface="新細明體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9632" y="2396480"/>
            <a:ext cx="6400800" cy="600472"/>
          </a:xfrm>
        </p:spPr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None/>
              <a:defRPr/>
            </a:pPr>
            <a:r>
              <a:rPr lang="zh-TW" altLang="en-US" sz="3000" b="1" dirty="0">
                <a:solidFill>
                  <a:srgbClr val="FFFF66"/>
                </a:solidFill>
                <a:ea typeface="新細明體" pitchFamily="18" charset="-120"/>
              </a:rPr>
              <a:t>學生講座系列三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636984" y="956320"/>
            <a:ext cx="8039472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zh-TW" altLang="en-US" sz="4400" dirty="0">
                <a:solidFill>
                  <a:srgbClr val="FFFF00"/>
                </a:solidFill>
                <a:latin typeface="Arial" charset="0"/>
                <a:ea typeface="新細明體" pitchFamily="18" charset="-120"/>
              </a:rPr>
              <a:t>校際系統建模與優化競賽 </a:t>
            </a:r>
            <a:r>
              <a:rPr lang="en-US" altLang="zh-TW" sz="4400" dirty="0" smtClean="0">
                <a:solidFill>
                  <a:srgbClr val="FFFF00"/>
                </a:solidFill>
                <a:latin typeface="Arial" charset="0"/>
                <a:ea typeface="新細明體" pitchFamily="18" charset="-120"/>
              </a:rPr>
              <a:t>2015</a:t>
            </a:r>
            <a:r>
              <a:rPr lang="zh-TW" altLang="en-US" sz="4400" dirty="0" smtClean="0">
                <a:solidFill>
                  <a:srgbClr val="FFFF00"/>
                </a:solidFill>
                <a:latin typeface="Arial" charset="0"/>
                <a:ea typeface="新細明體" pitchFamily="18" charset="-120"/>
              </a:rPr>
              <a:t> </a:t>
            </a:r>
            <a:endParaRPr lang="zh-TW" altLang="en-US" sz="4400" dirty="0">
              <a:solidFill>
                <a:srgbClr val="FFFF00"/>
              </a:solidFill>
              <a:latin typeface="Arial" charset="0"/>
              <a:ea typeface="新細明體" pitchFamily="18" charset="-12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zh-TW" sz="4400" dirty="0">
                <a:solidFill>
                  <a:srgbClr val="FFFF00"/>
                </a:solidFill>
                <a:latin typeface="Arial" charset="0"/>
                <a:ea typeface="新細明體" pitchFamily="18" charset="-120"/>
              </a:rPr>
              <a:t>COSMO</a:t>
            </a:r>
            <a:r>
              <a:rPr lang="en-US" altLang="zh-TW" sz="4400" dirty="0">
                <a:solidFill>
                  <a:srgbClr val="FFFF66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4400" dirty="0" smtClean="0">
                <a:solidFill>
                  <a:srgbClr val="FFFF66"/>
                </a:solidFill>
                <a:latin typeface="Arial" charset="0"/>
                <a:ea typeface="新細明體" pitchFamily="18" charset="-120"/>
              </a:rPr>
              <a:t>2015</a:t>
            </a:r>
            <a:endParaRPr lang="en-US" altLang="zh-HK" sz="4400" dirty="0">
              <a:solidFill>
                <a:srgbClr val="FFFF66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4211960" y="5445224"/>
            <a:ext cx="4724400" cy="113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zh-TW" sz="2400" dirty="0" smtClean="0">
                <a:latin typeface="Arial" charset="0"/>
                <a:ea typeface="新細明體" pitchFamily="18" charset="-120"/>
              </a:rPr>
              <a:t>Mr. Cheung </a:t>
            </a:r>
            <a:r>
              <a:rPr lang="en-US" altLang="zh-TW" sz="2400" dirty="0" err="1" smtClean="0">
                <a:latin typeface="Arial" charset="0"/>
                <a:ea typeface="新細明體" pitchFamily="18" charset="-120"/>
              </a:rPr>
              <a:t>Kam</a:t>
            </a:r>
            <a:r>
              <a:rPr lang="en-US" altLang="zh-TW" sz="2400" dirty="0" smtClean="0">
                <a:latin typeface="Arial" charset="0"/>
                <a:ea typeface="新細明體" pitchFamily="18" charset="-120"/>
              </a:rPr>
              <a:t> Fung</a:t>
            </a:r>
            <a:endParaRPr lang="en-US" altLang="zh-TW" sz="2400" dirty="0">
              <a:latin typeface="Arial" charset="0"/>
              <a:ea typeface="新細明體" pitchFamily="18" charset="-12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zh-TW" sz="2400" dirty="0">
                <a:latin typeface="Arial" charset="0"/>
                <a:ea typeface="新細明體" pitchFamily="18" charset="-120"/>
              </a:rPr>
              <a:t>Department of SEEM, CUHK</a:t>
            </a:r>
          </a:p>
        </p:txBody>
      </p:sp>
    </p:spTree>
    <p:extLst>
      <p:ext uri="{BB962C8B-B14F-4D97-AF65-F5344CB8AC3E}">
        <p14:creationId xmlns:p14="http://schemas.microsoft.com/office/powerpoint/2010/main" val="23808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>
                <a:ea typeface="新細明體" pitchFamily="18" charset="-120"/>
              </a:rPr>
              <a:t>投影片</a:t>
            </a:r>
            <a:r>
              <a:rPr lang="zh-TW" altLang="en-US" sz="5400" dirty="0" smtClean="0">
                <a:ea typeface="新細明體" pitchFamily="18" charset="-120"/>
              </a:rPr>
              <a:t>的注意事項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altLang="zh-HK" sz="4000" dirty="0" smtClean="0"/>
          </a:p>
          <a:p>
            <a:pPr marL="0" indent="0">
              <a:buNone/>
            </a:pPr>
            <a:r>
              <a:rPr lang="en-US" altLang="zh-HK" sz="4000" dirty="0" smtClean="0"/>
              <a:t>Life After Death by PowerPoint 2010 by Don McMillan</a:t>
            </a:r>
          </a:p>
          <a:p>
            <a:pPr marL="0" indent="0">
              <a:buNone/>
            </a:pPr>
            <a:r>
              <a:rPr lang="en-US" altLang="zh-HK" sz="4000" dirty="0" smtClean="0"/>
              <a:t>How </a:t>
            </a:r>
            <a:r>
              <a:rPr lang="en-US" altLang="zh-HK" sz="4000" b="1" dirty="0" smtClean="0">
                <a:solidFill>
                  <a:srgbClr val="FF0000"/>
                </a:solidFill>
              </a:rPr>
              <a:t>NOT</a:t>
            </a:r>
            <a:r>
              <a:rPr lang="en-US" altLang="zh-HK" sz="4000" dirty="0" smtClean="0"/>
              <a:t> to do PowerPoint</a:t>
            </a:r>
          </a:p>
          <a:p>
            <a:pPr marL="0" indent="0">
              <a:buNone/>
            </a:pPr>
            <a:r>
              <a:rPr lang="en-US" altLang="zh-HK" dirty="0" smtClean="0">
                <a:hlinkClick r:id="rId2"/>
              </a:rPr>
              <a:t>https</a:t>
            </a:r>
            <a:r>
              <a:rPr lang="en-US" altLang="zh-HK" dirty="0">
                <a:hlinkClick r:id="rId2"/>
              </a:rPr>
              <a:t>://</a:t>
            </a:r>
            <a:r>
              <a:rPr lang="en-US" altLang="zh-HK" dirty="0" smtClean="0">
                <a:hlinkClick r:id="rId2"/>
              </a:rPr>
              <a:t>www.youtube.com/watch?v=KbSPPFYxx3o</a:t>
            </a:r>
            <a:endParaRPr lang="en-US" altLang="zh-HK" dirty="0" smtClean="0"/>
          </a:p>
          <a:p>
            <a:pPr marL="0" indent="0">
              <a:buNone/>
            </a:pPr>
            <a:endParaRPr lang="en-US" altLang="zh-HK" sz="4000" dirty="0"/>
          </a:p>
          <a:p>
            <a:pPr marL="0" indent="0">
              <a:buNone/>
            </a:pP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03295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>
                <a:ea typeface="新細明體" pitchFamily="18" charset="-120"/>
              </a:rPr>
              <a:t>投影片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格式和外觀要注意專業</a:t>
            </a:r>
            <a:r>
              <a:rPr lang="zh-TW" altLang="en-US" sz="4000" dirty="0" smtClean="0">
                <a:ea typeface="新細明體" pitchFamily="18" charset="-120"/>
              </a:rPr>
              <a:t>感</a:t>
            </a:r>
            <a:endParaRPr lang="en-US" altLang="zh-TW" sz="4000" dirty="0" smtClean="0">
              <a:ea typeface="新細明體" pitchFamily="18" charset="-12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zh-TW" altLang="en-US" sz="3800" dirty="0" smtClean="0">
                <a:ea typeface="新細明體" pitchFamily="18" charset="-120"/>
              </a:rPr>
              <a:t>文字類型</a:t>
            </a:r>
            <a:r>
              <a:rPr lang="zh-TW" altLang="en-US" sz="3600" dirty="0">
                <a:latin typeface="+mn-ea"/>
              </a:rPr>
              <a:t>、</a:t>
            </a:r>
            <a:r>
              <a:rPr lang="zh-TW" altLang="en-US" sz="3800" dirty="0" smtClean="0">
                <a:ea typeface="新細明體" pitchFamily="18" charset="-120"/>
              </a:rPr>
              <a:t>色調文諧</a:t>
            </a:r>
            <a:r>
              <a:rPr lang="zh-TW" altLang="en-US" sz="3600" dirty="0" smtClean="0">
                <a:latin typeface="+mn-ea"/>
              </a:rPr>
              <a:t>、</a:t>
            </a:r>
            <a:r>
              <a:rPr lang="en-US" altLang="zh-TW" sz="3800" dirty="0" smtClean="0">
                <a:ea typeface="新細明體" pitchFamily="18" charset="-120"/>
              </a:rPr>
              <a:t>……</a:t>
            </a:r>
            <a:endParaRPr lang="zh-TW" altLang="en-US" sz="3800" dirty="0"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簡單的背景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明顯的標題</a:t>
            </a:r>
          </a:p>
        </p:txBody>
      </p:sp>
    </p:spTree>
    <p:extLst>
      <p:ext uri="{BB962C8B-B14F-4D97-AF65-F5344CB8AC3E}">
        <p14:creationId xmlns:p14="http://schemas.microsoft.com/office/powerpoint/2010/main" val="4261322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>
                <a:ea typeface="新細明體" pitchFamily="18" charset="-120"/>
              </a:rPr>
              <a:t>投影片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文</a:t>
            </a:r>
            <a:r>
              <a:rPr lang="zh-TW" altLang="en-US" sz="4000" dirty="0" smtClean="0">
                <a:ea typeface="新細明體" pitchFamily="18" charset="-120"/>
              </a:rPr>
              <a:t>字要精簡，字體要適中</a:t>
            </a:r>
            <a:endParaRPr lang="en-US" altLang="zh-TW" sz="4000" dirty="0" smtClean="0">
              <a:ea typeface="新細明體" pitchFamily="18" charset="-12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zh-TW" altLang="en-US" sz="4000" dirty="0" smtClean="0"/>
              <a:t>減少文</a:t>
            </a:r>
            <a:r>
              <a:rPr lang="zh-TW" altLang="en-US" sz="4000" dirty="0"/>
              <a:t>字動畫</a:t>
            </a:r>
            <a:r>
              <a:rPr lang="en-US" altLang="zh-TW" sz="4000" dirty="0"/>
              <a:t> </a:t>
            </a:r>
            <a:r>
              <a:rPr lang="zh-TW" altLang="en-US" sz="4000" dirty="0"/>
              <a:t>，避免</a:t>
            </a:r>
            <a:r>
              <a:rPr lang="zh-TW" altLang="en-US" sz="4000" dirty="0">
                <a:solidFill>
                  <a:srgbClr val="FF0000"/>
                </a:solidFill>
              </a:rPr>
              <a:t>視覺混</a:t>
            </a:r>
            <a:r>
              <a:rPr lang="zh-TW" altLang="en-US" sz="4000" dirty="0" smtClean="0">
                <a:solidFill>
                  <a:srgbClr val="FF0000"/>
                </a:solidFill>
              </a:rPr>
              <a:t>亂</a:t>
            </a:r>
            <a:endParaRPr lang="en-US" altLang="zh-TW" sz="4000" dirty="0" smtClean="0">
              <a:solidFill>
                <a:srgbClr val="FF0000"/>
              </a:solidFill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 smtClean="0">
                <a:ea typeface="新細明體" pitchFamily="18" charset="-120"/>
              </a:rPr>
              <a:t>以</a:t>
            </a:r>
            <a:r>
              <a:rPr lang="zh-TW" altLang="en-US" sz="4000" dirty="0">
                <a:solidFill>
                  <a:srgbClr val="FF0000"/>
                </a:solidFill>
                <a:ea typeface="新細明體" pitchFamily="18" charset="-120"/>
              </a:rPr>
              <a:t>綱要</a:t>
            </a:r>
            <a:r>
              <a:rPr lang="zh-TW" altLang="en-US" sz="4000" dirty="0">
                <a:ea typeface="新細明體" pitchFamily="18" charset="-120"/>
              </a:rPr>
              <a:t>方式列</a:t>
            </a:r>
            <a:r>
              <a:rPr lang="zh-TW" altLang="en-US" sz="4000" dirty="0" smtClean="0">
                <a:ea typeface="新細明體" pitchFamily="18" charset="-120"/>
              </a:rPr>
              <a:t>出重點</a:t>
            </a:r>
            <a:endParaRPr lang="zh-TW" altLang="en-US" sz="4000" dirty="0"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講者再加以說明及補充細節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 smtClean="0">
                <a:ea typeface="新細明體" pitchFamily="18" charset="-120"/>
              </a:rPr>
              <a:t>圖文並茂</a:t>
            </a:r>
            <a:endParaRPr lang="zh-TW" altLang="en-US" sz="40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9148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6000" dirty="0">
                <a:ea typeface="新細明體" pitchFamily="18" charset="-120"/>
              </a:rPr>
              <a:t>大綱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74848" y="2060848"/>
            <a:ext cx="8229600" cy="4389120"/>
          </a:xfrm>
        </p:spPr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基本概念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演講前</a:t>
            </a: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的準備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組</a:t>
            </a:r>
            <a:r>
              <a:rPr lang="zh-TW" altLang="en-US" sz="4400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織演講內</a:t>
            </a: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容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ea typeface="新細明體" pitchFamily="18" charset="-120"/>
              </a:rPr>
              <a:t>如何</a:t>
            </a:r>
            <a:r>
              <a:rPr lang="zh-TW" altLang="en-US" sz="4400" dirty="0" smtClean="0">
                <a:ea typeface="新細明體" pitchFamily="18" charset="-120"/>
              </a:rPr>
              <a:t>作演講</a:t>
            </a:r>
            <a:endParaRPr lang="zh-TW" altLang="en-US" sz="4400" dirty="0"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完</a:t>
            </a:r>
            <a:r>
              <a:rPr lang="zh-TW" altLang="en-US" sz="4400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成演講後</a:t>
            </a:r>
            <a:endParaRPr lang="zh-TW" altLang="en-US" sz="4400" dirty="0">
              <a:solidFill>
                <a:schemeClr val="bg1">
                  <a:lumMod val="65000"/>
                </a:schemeClr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365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>
                <a:ea typeface="新細明體" pitchFamily="18" charset="-120"/>
              </a:rPr>
              <a:t>緊張的情緒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 smtClean="0">
                <a:ea typeface="新細明體" pitchFamily="18" charset="-120"/>
              </a:rPr>
              <a:t>人之常情</a:t>
            </a:r>
            <a:endParaRPr lang="en-US" altLang="zh-TW" sz="4000" dirty="0" smtClean="0"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 smtClean="0">
                <a:ea typeface="新細明體" pitchFamily="18" charset="-120"/>
              </a:rPr>
              <a:t>適</a:t>
            </a:r>
            <a:r>
              <a:rPr lang="zh-TW" altLang="en-US" sz="4000" dirty="0">
                <a:ea typeface="新細明體" pitchFamily="18" charset="-120"/>
              </a:rPr>
              <a:t>度的緊張是好事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不要逃避緊張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 smtClean="0">
                <a:ea typeface="新細明體" pitchFamily="18" charset="-120"/>
              </a:rPr>
              <a:t>要</a:t>
            </a:r>
            <a:r>
              <a:rPr lang="zh-TW" altLang="en-US" sz="4000" dirty="0">
                <a:ea typeface="新細明體" pitchFamily="18" charset="-120"/>
              </a:rPr>
              <a:t>利用緊張的情緒</a:t>
            </a:r>
            <a:endParaRPr lang="en-US" altLang="zh-TW" sz="40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378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>
                <a:ea typeface="新細明體" pitchFamily="18" charset="-120"/>
              </a:rPr>
              <a:t>聲線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音量 </a:t>
            </a:r>
            <a:r>
              <a:rPr lang="en-US" altLang="zh-TW" sz="4000" dirty="0">
                <a:ea typeface="新細明體" pitchFamily="18" charset="-120"/>
              </a:rPr>
              <a:t>: </a:t>
            </a:r>
            <a:r>
              <a:rPr lang="zh-TW" altLang="en-US" sz="4000" dirty="0">
                <a:ea typeface="新細明體" pitchFamily="18" charset="-120"/>
              </a:rPr>
              <a:t>讓所有聽眾能聽見</a:t>
            </a:r>
            <a:endParaRPr lang="en-US" altLang="zh-TW" sz="4000" dirty="0">
              <a:ea typeface="新細明體" pitchFamily="18" charset="-12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音調 </a:t>
            </a:r>
            <a:r>
              <a:rPr lang="en-US" altLang="zh-TW" sz="4000" dirty="0">
                <a:ea typeface="新細明體" pitchFamily="18" charset="-120"/>
              </a:rPr>
              <a:t>: </a:t>
            </a:r>
            <a:r>
              <a:rPr lang="zh-TW" altLang="en-US" sz="4000" dirty="0" smtClean="0">
                <a:ea typeface="新細明體" pitchFamily="18" charset="-120"/>
              </a:rPr>
              <a:t>抑</a:t>
            </a:r>
            <a:r>
              <a:rPr lang="zh-TW" altLang="en-US" sz="4000" dirty="0">
                <a:ea typeface="新細明體" pitchFamily="18" charset="-120"/>
              </a:rPr>
              <a:t>揚頓</a:t>
            </a:r>
            <a:r>
              <a:rPr lang="zh-TW" altLang="en-US" sz="4000" dirty="0" smtClean="0">
                <a:ea typeface="新細明體" pitchFamily="18" charset="-120"/>
              </a:rPr>
              <a:t>挫，切忌低沉</a:t>
            </a:r>
            <a:endParaRPr lang="zh-TW" altLang="en-US" sz="4000" dirty="0"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速度 </a:t>
            </a:r>
            <a:r>
              <a:rPr lang="en-US" altLang="zh-TW" sz="4000" dirty="0">
                <a:ea typeface="新細明體" pitchFamily="18" charset="-120"/>
              </a:rPr>
              <a:t>: </a:t>
            </a:r>
            <a:r>
              <a:rPr lang="zh-TW" altLang="en-US" sz="4000" dirty="0">
                <a:ea typeface="新細明體" pitchFamily="18" charset="-120"/>
              </a:rPr>
              <a:t>不徐不</a:t>
            </a:r>
            <a:r>
              <a:rPr lang="zh-TW" altLang="en-US" sz="4000" dirty="0" smtClean="0">
                <a:ea typeface="新細明體" pitchFamily="18" charset="-120"/>
              </a:rPr>
              <a:t>疾</a:t>
            </a:r>
          </a:p>
        </p:txBody>
      </p:sp>
    </p:spTree>
    <p:extLst>
      <p:ext uri="{BB962C8B-B14F-4D97-AF65-F5344CB8AC3E}">
        <p14:creationId xmlns:p14="http://schemas.microsoft.com/office/powerpoint/2010/main" val="411360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ea typeface="新細明體" pitchFamily="18" charset="-120"/>
              </a:rPr>
              <a:t>切忌照本</a:t>
            </a:r>
            <a:r>
              <a:rPr lang="zh-TW" altLang="en-US" sz="5400" dirty="0">
                <a:ea typeface="新細明體" pitchFamily="18" charset="-120"/>
              </a:rPr>
              <a:t>宣讀</a:t>
            </a:r>
            <a:endParaRPr lang="zh-HK" alt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2208"/>
            <a:ext cx="8229600" cy="43891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zh-TW" altLang="en-US" sz="4000" dirty="0" smtClean="0">
                <a:ea typeface="新細明體" pitchFamily="18" charset="-120"/>
              </a:rPr>
              <a:t>造成演講速</a:t>
            </a:r>
            <a:r>
              <a:rPr lang="zh-TW" altLang="en-US" sz="4000" dirty="0">
                <a:ea typeface="新細明體" pitchFamily="18" charset="-120"/>
              </a:rPr>
              <a:t>度太</a:t>
            </a:r>
            <a:r>
              <a:rPr lang="zh-TW" altLang="en-US" sz="4000" dirty="0" smtClean="0">
                <a:ea typeface="新細明體" pitchFamily="18" charset="-120"/>
              </a:rPr>
              <a:t>快</a:t>
            </a:r>
            <a:endParaRPr lang="en-US" altLang="zh-TW" sz="4000" dirty="0">
              <a:ea typeface="新細明體" pitchFamily="18" charset="-12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zh-TW" altLang="en-US" sz="4000" dirty="0" smtClean="0">
                <a:ea typeface="新細明體" pitchFamily="18" charset="-120"/>
              </a:rPr>
              <a:t>單調乏味</a:t>
            </a:r>
            <a:endParaRPr lang="en-US" altLang="zh-TW" sz="4000" dirty="0">
              <a:ea typeface="新細明體" pitchFamily="18" charset="-12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zh-TW" altLang="en-US" sz="4000" dirty="0" smtClean="0">
                <a:solidFill>
                  <a:srgbClr val="FF0000"/>
                </a:solidFill>
              </a:rPr>
              <a:t>善加解釋，吸引聽眾</a:t>
            </a:r>
            <a:endParaRPr lang="zh-HK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337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 dirty="0">
                <a:ea typeface="新細明體" pitchFamily="18" charset="-120"/>
              </a:rPr>
              <a:t>掌</a:t>
            </a:r>
            <a:r>
              <a:rPr lang="zh-TW" altLang="en-US" sz="5400" dirty="0" smtClean="0">
                <a:ea typeface="新細明體" pitchFamily="18" charset="-120"/>
              </a:rPr>
              <a:t>握節</a:t>
            </a:r>
            <a:r>
              <a:rPr lang="zh-TW" altLang="en-US" sz="5400" dirty="0">
                <a:ea typeface="新細明體" pitchFamily="18" charset="-120"/>
              </a:rPr>
              <a:t>奏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zh-TW" altLang="en-US" sz="4000" dirty="0" smtClean="0">
                <a:ea typeface="新細明體" pitchFamily="18" charset="-120"/>
              </a:rPr>
              <a:t>避免平鋪直敍或者連珠炮發</a:t>
            </a:r>
            <a:endParaRPr lang="en-US" altLang="zh-TW" sz="4000" dirty="0">
              <a:ea typeface="新細明體" pitchFamily="18" charset="-12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zh-TW" altLang="en-US" sz="3800" dirty="0" smtClean="0"/>
              <a:t>高</a:t>
            </a:r>
            <a:r>
              <a:rPr lang="zh-TW" altLang="en-US" sz="3800" dirty="0"/>
              <a:t>速</a:t>
            </a:r>
            <a:r>
              <a:rPr lang="en-US" altLang="zh-TW" sz="3800" dirty="0"/>
              <a:t>16</a:t>
            </a:r>
            <a:r>
              <a:rPr lang="zh-TW" altLang="en-US" sz="3800" dirty="0"/>
              <a:t>秒講完</a:t>
            </a:r>
            <a:r>
              <a:rPr lang="en-US" altLang="zh-TW" sz="3800" dirty="0"/>
              <a:t>158 </a:t>
            </a:r>
            <a:r>
              <a:rPr lang="zh-TW" altLang="en-US" sz="3800" dirty="0"/>
              <a:t>個字</a:t>
            </a:r>
          </a:p>
          <a:p>
            <a:pPr marL="393192" lvl="1" indent="0">
              <a:buNone/>
              <a:defRPr/>
            </a:pPr>
            <a:r>
              <a:rPr lang="en-US" altLang="zh-TW" sz="2600" dirty="0">
                <a:ea typeface="新細明體" pitchFamily="18" charset="-120"/>
                <a:hlinkClick r:id="rId2"/>
              </a:rPr>
              <a:t>https://</a:t>
            </a:r>
            <a:r>
              <a:rPr lang="en-US" altLang="zh-TW" sz="2600" dirty="0" smtClean="0">
                <a:ea typeface="新細明體" pitchFamily="18" charset="-120"/>
                <a:hlinkClick r:id="rId2"/>
              </a:rPr>
              <a:t>www.youtube.com/watch?v=4wJwyZOGT6Y</a:t>
            </a:r>
            <a:endParaRPr lang="en-US" altLang="zh-TW" sz="2600" dirty="0" smtClean="0">
              <a:ea typeface="新細明體" pitchFamily="18" charset="-12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zh-TW" altLang="en-US" sz="4000" dirty="0" smtClean="0">
                <a:ea typeface="新細明體" pitchFamily="18" charset="-120"/>
              </a:rPr>
              <a:t>表現出講者的自信</a:t>
            </a:r>
          </a:p>
        </p:txBody>
      </p:sp>
    </p:spTree>
    <p:extLst>
      <p:ext uri="{BB962C8B-B14F-4D97-AF65-F5344CB8AC3E}">
        <p14:creationId xmlns:p14="http://schemas.microsoft.com/office/powerpoint/2010/main" val="81969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>
                <a:ea typeface="新細明體" pitchFamily="18" charset="-120"/>
              </a:rPr>
              <a:t>身體語言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面部表情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使用手勢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眼神接</a:t>
            </a:r>
            <a:r>
              <a:rPr lang="zh-TW" altLang="en-US" sz="4000" dirty="0" smtClean="0">
                <a:ea typeface="新細明體" pitchFamily="18" charset="-120"/>
              </a:rPr>
              <a:t>觸</a:t>
            </a:r>
            <a:endParaRPr lang="zh-TW" altLang="en-US" sz="4000" dirty="0"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zh-TW" altLang="en-US" sz="40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2550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>
                <a:ea typeface="新細明體" pitchFamily="18" charset="-120"/>
              </a:rPr>
              <a:t>面部表情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引領聽眾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友善笑</a:t>
            </a:r>
            <a:r>
              <a:rPr lang="zh-TW" altLang="en-US" sz="4000" dirty="0" smtClean="0">
                <a:ea typeface="新細明體" pitchFamily="18" charset="-120"/>
              </a:rPr>
              <a:t>容</a:t>
            </a:r>
            <a:endParaRPr lang="en-US" altLang="zh-TW" sz="4000" dirty="0">
              <a:ea typeface="新細明體" pitchFamily="18" charset="-12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zh-TW" altLang="en-US" sz="3800" dirty="0" smtClean="0">
                <a:ea typeface="新細明體" pitchFamily="18" charset="-120"/>
              </a:rPr>
              <a:t>避免木口木面 </a:t>
            </a:r>
            <a:r>
              <a:rPr lang="en-US" altLang="zh-TW" sz="3800" dirty="0" smtClean="0">
                <a:ea typeface="新細明體" pitchFamily="18" charset="-120"/>
              </a:rPr>
              <a:t>(poker face)</a:t>
            </a:r>
            <a:endParaRPr lang="zh-TW" altLang="en-US" sz="38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66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6000" dirty="0">
                <a:ea typeface="新細明體" pitchFamily="18" charset="-120"/>
              </a:rPr>
              <a:t>大綱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74848" y="2060848"/>
            <a:ext cx="8229600" cy="4389120"/>
          </a:xfrm>
        </p:spPr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ea typeface="新細明體" pitchFamily="18" charset="-120"/>
              </a:rPr>
              <a:t>基本概念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zh-TW" altLang="en-US" sz="4400" dirty="0">
                <a:ea typeface="新細明體" pitchFamily="18" charset="-120"/>
              </a:rPr>
              <a:t>演講前的準備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zh-TW" altLang="en-US" sz="4400" dirty="0">
                <a:ea typeface="新細明體" pitchFamily="18" charset="-120"/>
              </a:rPr>
              <a:t>組織演講內容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ea typeface="新細明體" pitchFamily="18" charset="-120"/>
              </a:rPr>
              <a:t>如何</a:t>
            </a:r>
            <a:r>
              <a:rPr lang="zh-TW" altLang="en-US" sz="4400" dirty="0" smtClean="0">
                <a:ea typeface="新細明體" pitchFamily="18" charset="-120"/>
              </a:rPr>
              <a:t>作演講</a:t>
            </a:r>
            <a:endParaRPr lang="zh-TW" altLang="en-US" sz="4400" dirty="0"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ea typeface="新細明體" pitchFamily="18" charset="-120"/>
              </a:rPr>
              <a:t>完</a:t>
            </a:r>
            <a:r>
              <a:rPr lang="zh-TW" altLang="en-US" sz="4400" dirty="0" smtClean="0">
                <a:ea typeface="新細明體" pitchFamily="18" charset="-120"/>
              </a:rPr>
              <a:t>成演講後</a:t>
            </a:r>
            <a:endParaRPr lang="zh-TW" altLang="en-US" sz="44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2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sz="5400" dirty="0">
                <a:ea typeface="新細明體" pitchFamily="18" charset="-120"/>
              </a:rPr>
              <a:t>使用手勢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 smtClean="0">
                <a:ea typeface="新細明體" pitchFamily="18" charset="-120"/>
              </a:rPr>
              <a:t>適當使</a:t>
            </a:r>
            <a:r>
              <a:rPr lang="zh-TW" altLang="en-US" sz="4000" dirty="0">
                <a:ea typeface="新細明體" pitchFamily="18" charset="-120"/>
              </a:rPr>
              <a:t>用手勢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 smtClean="0">
                <a:ea typeface="新細明體" pitchFamily="18" charset="-120"/>
              </a:rPr>
              <a:t>展示內容重點所在</a:t>
            </a:r>
            <a:endParaRPr lang="en-US" altLang="zh-TW" sz="4000" dirty="0" smtClean="0"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zh-TW" altLang="en-US" sz="4000" dirty="0"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altLang="zh-TW" sz="4000" dirty="0">
              <a:ea typeface="新細明體" pitchFamily="18" charset="-120"/>
            </a:endParaRPr>
          </a:p>
          <a:p>
            <a:pPr eaLnBrk="1" fontAlgn="auto" hangingPunct="1">
              <a:buFont typeface="Wingdings" pitchFamily="2" charset="2"/>
              <a:buNone/>
              <a:defRPr/>
            </a:pPr>
            <a:r>
              <a:rPr lang="zh-TW" altLang="en-US" sz="4000" dirty="0">
                <a:solidFill>
                  <a:srgbClr val="FF0000"/>
                </a:solidFill>
                <a:ea typeface="新細明體" pitchFamily="18" charset="-120"/>
              </a:rPr>
              <a:t>注意 </a:t>
            </a:r>
            <a:r>
              <a:rPr lang="en-US" altLang="zh-TW" sz="4000" dirty="0">
                <a:solidFill>
                  <a:srgbClr val="FF0000"/>
                </a:solidFill>
                <a:ea typeface="新細明體" pitchFamily="18" charset="-120"/>
              </a:rPr>
              <a:t>: </a:t>
            </a:r>
            <a:r>
              <a:rPr lang="zh-TW" altLang="en-US" sz="4000" dirty="0">
                <a:solidFill>
                  <a:srgbClr val="FF0000"/>
                </a:solidFill>
                <a:ea typeface="新細明體" pitchFamily="18" charset="-120"/>
              </a:rPr>
              <a:t>講者才是焦點所在</a:t>
            </a:r>
          </a:p>
        </p:txBody>
      </p:sp>
    </p:spTree>
    <p:extLst>
      <p:ext uri="{BB962C8B-B14F-4D97-AF65-F5344CB8AC3E}">
        <p14:creationId xmlns:p14="http://schemas.microsoft.com/office/powerpoint/2010/main" val="344812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sz="5400" dirty="0">
                <a:ea typeface="新細明體" pitchFamily="18" charset="-120"/>
              </a:rPr>
              <a:t>眼神接觸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避免自言自語，忽視聽</a:t>
            </a:r>
            <a:r>
              <a:rPr lang="zh-TW" altLang="en-US" sz="4000" dirty="0" smtClean="0">
                <a:ea typeface="新細明體" pitchFamily="18" charset="-120"/>
              </a:rPr>
              <a:t>眾</a:t>
            </a:r>
            <a:endParaRPr lang="en-US" altLang="zh-TW" sz="4000" dirty="0" smtClean="0">
              <a:ea typeface="新細明體" pitchFamily="18" charset="-12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zh-TW" altLang="en-US" sz="4000" dirty="0" smtClean="0">
                <a:ea typeface="新細明體" pitchFamily="18" charset="-120"/>
              </a:rPr>
              <a:t>要有</a:t>
            </a:r>
            <a:r>
              <a:rPr lang="zh-TW" altLang="en-US" sz="4000" dirty="0">
                <a:ea typeface="新細明體" pitchFamily="18" charset="-120"/>
              </a:rPr>
              <a:t>眼神接觸</a:t>
            </a:r>
          </a:p>
          <a:p>
            <a:pPr marL="274320" lvl="1" indent="-274320"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zh-TW" altLang="en-US" sz="4000" dirty="0" smtClean="0">
                <a:ea typeface="新細明體" pitchFamily="18" charset="-120"/>
              </a:rPr>
              <a:t>無需直視</a:t>
            </a:r>
            <a:r>
              <a:rPr lang="zh-TW" altLang="en-US" sz="4000" dirty="0">
                <a:ea typeface="新細明體" pitchFamily="18" charset="-120"/>
              </a:rPr>
              <a:t>雙目</a:t>
            </a:r>
            <a:r>
              <a:rPr lang="zh-TW" altLang="en-US" sz="4000" dirty="0" smtClean="0">
                <a:ea typeface="新細明體" pitchFamily="18" charset="-120"/>
              </a:rPr>
              <a:t>，</a:t>
            </a:r>
            <a:r>
              <a:rPr lang="zh-TW" altLang="en-US" sz="4000" dirty="0">
                <a:ea typeface="新細明體" pitchFamily="18" charset="-120"/>
              </a:rPr>
              <a:t>只需聚焦眉</a:t>
            </a:r>
            <a:r>
              <a:rPr lang="zh-TW" altLang="en-US" sz="4000" dirty="0" smtClean="0">
                <a:ea typeface="新細明體" pitchFamily="18" charset="-120"/>
              </a:rPr>
              <a:t>心</a:t>
            </a:r>
            <a:endParaRPr lang="zh-TW" altLang="en-US" sz="4000" dirty="0"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表達出誠意</a:t>
            </a:r>
          </a:p>
        </p:txBody>
      </p:sp>
    </p:spTree>
    <p:extLst>
      <p:ext uri="{BB962C8B-B14F-4D97-AF65-F5344CB8AC3E}">
        <p14:creationId xmlns:p14="http://schemas.microsoft.com/office/powerpoint/2010/main" val="27524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 dirty="0">
                <a:ea typeface="新細明體" pitchFamily="18" charset="-120"/>
              </a:rPr>
              <a:t>演講也有互動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389120"/>
          </a:xfrm>
        </p:spPr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聆聽聽眾表達的訊息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調整速度及內容</a:t>
            </a:r>
            <a:endParaRPr lang="en-US" altLang="zh-TW" sz="40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9206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>
                <a:ea typeface="新細明體" pitchFamily="18" charset="-120"/>
              </a:rPr>
              <a:t>練習、練習、再練習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 smtClean="0">
                <a:solidFill>
                  <a:srgbClr val="FF0000"/>
                </a:solidFill>
                <a:latin typeface="+mn-ea"/>
              </a:rPr>
              <a:t>演講是「完全</a:t>
            </a:r>
            <a:r>
              <a:rPr lang="zh-TW" altLang="en-US" sz="4000" dirty="0">
                <a:solidFill>
                  <a:srgbClr val="FF0000"/>
                </a:solidFill>
                <a:latin typeface="+mn-ea"/>
              </a:rPr>
              <a:t>」</a:t>
            </a:r>
            <a:r>
              <a:rPr lang="zh-TW" altLang="en-US" sz="4000" dirty="0" smtClean="0">
                <a:solidFill>
                  <a:srgbClr val="FF0000"/>
                </a:solidFill>
                <a:latin typeface="+mn-ea"/>
              </a:rPr>
              <a:t>可</a:t>
            </a:r>
            <a:r>
              <a:rPr lang="zh-TW" altLang="en-US" sz="4000" dirty="0">
                <a:solidFill>
                  <a:srgbClr val="FF0000"/>
                </a:solidFill>
                <a:latin typeface="+mn-ea"/>
              </a:rPr>
              <a:t>以演練的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latin typeface="+mn-ea"/>
              </a:rPr>
              <a:t>站著練習、大聲練習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latin typeface="+mn-ea"/>
              </a:rPr>
              <a:t>反覆練</a:t>
            </a:r>
            <a:r>
              <a:rPr lang="zh-TW" altLang="en-US" sz="4000" dirty="0" smtClean="0">
                <a:latin typeface="+mn-ea"/>
              </a:rPr>
              <a:t>習，次數因人而異</a:t>
            </a:r>
            <a:endParaRPr lang="zh-TW" altLang="en-US" sz="4000" dirty="0">
              <a:latin typeface="+mn-ea"/>
            </a:endParaRPr>
          </a:p>
          <a:p>
            <a:pPr eaLnBrk="1" fontAlgn="auto" hangingPunct="1">
              <a:buFont typeface="Wingdings" pitchFamily="2" charset="2"/>
              <a:buNone/>
              <a:defRPr/>
            </a:pPr>
            <a:endParaRPr lang="zh-TW" altLang="en-US" sz="4000" dirty="0">
              <a:latin typeface="+mn-ea"/>
            </a:endParaRPr>
          </a:p>
          <a:p>
            <a:pPr eaLnBrk="1" fontAlgn="auto" hangingPunct="1">
              <a:buFont typeface="Wingdings" pitchFamily="2" charset="2"/>
              <a:buNone/>
              <a:defRPr/>
            </a:pPr>
            <a:endParaRPr lang="zh-TW" altLang="en-US" sz="4000" dirty="0">
              <a:latin typeface="+mn-ea"/>
            </a:endParaRPr>
          </a:p>
          <a:p>
            <a:pPr eaLnBrk="1" fontAlgn="auto" hangingPunct="1">
              <a:buFont typeface="Wingdings" pitchFamily="2" charset="2"/>
              <a:buNone/>
              <a:defRPr/>
            </a:pPr>
            <a:endParaRPr lang="zh-TW" altLang="en-US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8685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>
                <a:ea typeface="新細明體" pitchFamily="18" charset="-120"/>
              </a:rPr>
              <a:t>練習的優點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記錄演講時間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簡化措辭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找出內容的錯誤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幫助記憶演講內容</a:t>
            </a:r>
          </a:p>
          <a:p>
            <a:pPr eaLnBrk="1" fontAlgn="auto" hangingPunct="1">
              <a:buFont typeface="Wingdings" pitchFamily="2" charset="2"/>
              <a:buNone/>
              <a:defRPr/>
            </a:pPr>
            <a:endParaRPr lang="zh-TW" altLang="en-US" sz="40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403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>
                <a:ea typeface="新細明體" pitchFamily="18" charset="-120"/>
              </a:rPr>
              <a:t>正式彩排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熟習會場的講台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注</a:t>
            </a:r>
            <a:r>
              <a:rPr lang="zh-TW" altLang="en-US" sz="4000" dirty="0" smtClean="0">
                <a:ea typeface="新細明體" pitchFamily="18" charset="-120"/>
              </a:rPr>
              <a:t>意演講的位</a:t>
            </a:r>
            <a:r>
              <a:rPr lang="zh-TW" altLang="en-US" sz="4000" dirty="0">
                <a:ea typeface="新細明體" pitchFamily="18" charset="-120"/>
              </a:rPr>
              <a:t>置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瞭解如何操作電腦、投影機等設備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測試麥克風、指示器</a:t>
            </a:r>
            <a:r>
              <a:rPr lang="en-US" altLang="zh-TW" sz="4000" dirty="0">
                <a:ea typeface="新細明體" pitchFamily="18" charset="-120"/>
              </a:rPr>
              <a:t>(pointer)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測試投影片的運作</a:t>
            </a:r>
          </a:p>
        </p:txBody>
      </p:sp>
    </p:spTree>
    <p:extLst>
      <p:ext uri="{BB962C8B-B14F-4D97-AF65-F5344CB8AC3E}">
        <p14:creationId xmlns:p14="http://schemas.microsoft.com/office/powerpoint/2010/main" val="1139465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6000" dirty="0">
                <a:ea typeface="新細明體" pitchFamily="18" charset="-120"/>
              </a:rPr>
              <a:t>大綱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74848" y="2060848"/>
            <a:ext cx="8229600" cy="4389120"/>
          </a:xfrm>
        </p:spPr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基本概念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演講前</a:t>
            </a: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的準備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組</a:t>
            </a:r>
            <a:r>
              <a:rPr lang="zh-TW" altLang="en-US" sz="4400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織演講內</a:t>
            </a: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容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如何</a:t>
            </a:r>
            <a:r>
              <a:rPr lang="zh-TW" altLang="en-US" sz="4400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作演講</a:t>
            </a:r>
            <a:endParaRPr lang="zh-TW" altLang="en-US" sz="4400" dirty="0">
              <a:solidFill>
                <a:schemeClr val="bg1">
                  <a:lumMod val="65000"/>
                </a:schemeClr>
              </a:solidFill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ea typeface="新細明體" pitchFamily="18" charset="-120"/>
              </a:rPr>
              <a:t>完</a:t>
            </a:r>
            <a:r>
              <a:rPr lang="zh-TW" altLang="en-US" sz="4400" dirty="0" smtClean="0">
                <a:ea typeface="新細明體" pitchFamily="18" charset="-120"/>
              </a:rPr>
              <a:t>成演講後</a:t>
            </a:r>
            <a:endParaRPr lang="zh-TW" altLang="en-US" sz="44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365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 dirty="0" smtClean="0">
                <a:ea typeface="新細明體" pitchFamily="18" charset="-120"/>
              </a:rPr>
              <a:t>問答環節 </a:t>
            </a:r>
            <a:r>
              <a:rPr lang="en-US" altLang="zh-TW" sz="5400" dirty="0" smtClean="0">
                <a:ea typeface="新細明體" pitchFamily="18" charset="-120"/>
              </a:rPr>
              <a:t>(Q</a:t>
            </a:r>
            <a:r>
              <a:rPr lang="zh-TW" altLang="en-US" sz="5400" dirty="0" smtClean="0">
                <a:ea typeface="新細明體" pitchFamily="18" charset="-120"/>
              </a:rPr>
              <a:t> </a:t>
            </a:r>
            <a:r>
              <a:rPr lang="en-US" altLang="zh-TW" sz="5400" dirty="0" smtClean="0">
                <a:ea typeface="新細明體" pitchFamily="18" charset="-120"/>
              </a:rPr>
              <a:t>&amp;</a:t>
            </a:r>
            <a:r>
              <a:rPr lang="zh-TW" altLang="en-US" sz="5400" dirty="0" smtClean="0">
                <a:ea typeface="新細明體" pitchFamily="18" charset="-120"/>
              </a:rPr>
              <a:t> </a:t>
            </a:r>
            <a:r>
              <a:rPr lang="en-US" altLang="zh-TW" sz="5400" dirty="0" smtClean="0">
                <a:ea typeface="新細明體" pitchFamily="18" charset="-120"/>
              </a:rPr>
              <a:t>A)</a:t>
            </a:r>
            <a:endParaRPr lang="zh-TW" altLang="en-US" sz="5400" dirty="0">
              <a:ea typeface="新細明體" pitchFamily="18" charset="-12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3800" dirty="0" smtClean="0">
                <a:latin typeface="+mn-ea"/>
              </a:rPr>
              <a:t>問答是演講的一個重要環節</a:t>
            </a:r>
            <a:endParaRPr lang="en-US" altLang="zh-TW" sz="3800" dirty="0" smtClean="0">
              <a:latin typeface="+mn-ea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3800" dirty="0" smtClean="0">
                <a:latin typeface="+mn-ea"/>
              </a:rPr>
              <a:t>問題聽不清楚，邀請對方講多次</a:t>
            </a:r>
            <a:endParaRPr lang="zh-TW" altLang="en-US" sz="3800" dirty="0">
              <a:latin typeface="+mn-ea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3800" dirty="0" smtClean="0">
                <a:latin typeface="+mn-ea"/>
              </a:rPr>
              <a:t>想出一些問</a:t>
            </a:r>
            <a:r>
              <a:rPr lang="zh-TW" altLang="en-US" sz="3800" dirty="0">
                <a:latin typeface="+mn-ea"/>
              </a:rPr>
              <a:t>題</a:t>
            </a:r>
            <a:r>
              <a:rPr lang="zh-TW" altLang="en-US" sz="3800" dirty="0" smtClean="0">
                <a:latin typeface="+mn-ea"/>
              </a:rPr>
              <a:t>，練</a:t>
            </a:r>
            <a:r>
              <a:rPr lang="zh-TW" altLang="en-US" sz="3800" dirty="0">
                <a:latin typeface="+mn-ea"/>
              </a:rPr>
              <a:t>習如何回</a:t>
            </a:r>
            <a:r>
              <a:rPr lang="zh-TW" altLang="en-US" sz="3800" dirty="0" smtClean="0">
                <a:latin typeface="+mn-ea"/>
              </a:rPr>
              <a:t>答</a:t>
            </a:r>
            <a:endParaRPr lang="en-US" altLang="zh-TW" sz="3800" dirty="0" smtClean="0">
              <a:latin typeface="+mn-ea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altLang="zh-TW" sz="3800" dirty="0">
              <a:latin typeface="+mn-ea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zh-TW" altLang="en-US" sz="3800" dirty="0" smtClean="0">
                <a:latin typeface="+mn-ea"/>
              </a:rPr>
              <a:t>“公</a:t>
            </a:r>
            <a:r>
              <a:rPr lang="zh-TW" altLang="en-US" sz="3800" dirty="0">
                <a:latin typeface="+mn-ea"/>
              </a:rPr>
              <a:t>開演講時，我會花三分之一的時間去想要講什麼，另外三分之二的時間是用來</a:t>
            </a:r>
            <a:r>
              <a:rPr lang="zh-TW" altLang="en-US" sz="3800" dirty="0">
                <a:solidFill>
                  <a:srgbClr val="FF0000"/>
                </a:solidFill>
                <a:latin typeface="+mn-ea"/>
              </a:rPr>
              <a:t>思考如何回答問</a:t>
            </a:r>
            <a:r>
              <a:rPr lang="zh-TW" altLang="en-US" sz="3800" dirty="0" smtClean="0">
                <a:solidFill>
                  <a:srgbClr val="FF0000"/>
                </a:solidFill>
                <a:latin typeface="+mn-ea"/>
              </a:rPr>
              <a:t>題</a:t>
            </a:r>
            <a:r>
              <a:rPr lang="en-US" altLang="zh-TW" sz="3800" dirty="0" smtClean="0">
                <a:latin typeface="+mn-ea"/>
              </a:rPr>
              <a:t>”- </a:t>
            </a:r>
            <a:r>
              <a:rPr lang="zh-TW" altLang="en-US" sz="3800" dirty="0" smtClean="0">
                <a:latin typeface="+mn-ea"/>
              </a:rPr>
              <a:t>林肯</a:t>
            </a:r>
            <a:endParaRPr lang="en-US" altLang="zh-TW" sz="3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5342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 dirty="0" smtClean="0">
                <a:ea typeface="新細明體" pitchFamily="18" charset="-120"/>
              </a:rPr>
              <a:t>總結</a:t>
            </a:r>
            <a:endParaRPr lang="en-US" altLang="zh-TW" sz="5400" dirty="0">
              <a:ea typeface="新細明體" pitchFamily="18" charset="-12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5002635"/>
          </a:xfrm>
        </p:spPr>
        <p:txBody>
          <a:bodyPr>
            <a:no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3600" dirty="0" smtClean="0">
                <a:ea typeface="新細明體" pitchFamily="18" charset="-120"/>
              </a:rPr>
              <a:t>演講應</a:t>
            </a:r>
            <a:r>
              <a:rPr lang="zh-TW" altLang="en-US" sz="3600" dirty="0">
                <a:ea typeface="新細明體" pitchFamily="18" charset="-120"/>
              </a:rPr>
              <a:t>該</a:t>
            </a:r>
            <a:r>
              <a:rPr lang="zh-TW" altLang="en-US" sz="3600" dirty="0" smtClean="0">
                <a:ea typeface="新細明體" pitchFamily="18" charset="-120"/>
              </a:rPr>
              <a:t>要簡短直接</a:t>
            </a:r>
            <a:r>
              <a:rPr lang="en-US" altLang="zh-TW" sz="3600" dirty="0" smtClean="0">
                <a:ea typeface="新細明體" pitchFamily="18" charset="-120"/>
              </a:rPr>
              <a:t>(</a:t>
            </a:r>
            <a:r>
              <a:rPr lang="en-US" altLang="zh-TW" sz="3600" dirty="0">
                <a:ea typeface="新細明體" pitchFamily="18" charset="-120"/>
              </a:rPr>
              <a:t>KISS)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3600" dirty="0">
                <a:ea typeface="新細明體" pitchFamily="18" charset="-120"/>
              </a:rPr>
              <a:t>流程	</a:t>
            </a:r>
            <a:r>
              <a:rPr lang="en-US" altLang="zh-TW" sz="3600" dirty="0">
                <a:ea typeface="新細明體" pitchFamily="18" charset="-120"/>
              </a:rPr>
              <a:t>1. </a:t>
            </a:r>
            <a:r>
              <a:rPr lang="zh-TW" altLang="en-US" sz="3600" dirty="0">
                <a:ea typeface="新細明體" pitchFamily="18" charset="-120"/>
              </a:rPr>
              <a:t>介</a:t>
            </a:r>
            <a:r>
              <a:rPr lang="zh-TW" altLang="en-US" sz="3600" dirty="0" smtClean="0">
                <a:ea typeface="新細明體" pitchFamily="18" charset="-120"/>
              </a:rPr>
              <a:t>紹內</a:t>
            </a:r>
            <a:r>
              <a:rPr lang="zh-TW" altLang="en-US" sz="3600" dirty="0">
                <a:ea typeface="新細明體" pitchFamily="18" charset="-120"/>
              </a:rPr>
              <a:t>容</a:t>
            </a:r>
            <a:br>
              <a:rPr lang="zh-TW" altLang="en-US" sz="3600" dirty="0">
                <a:ea typeface="新細明體" pitchFamily="18" charset="-120"/>
              </a:rPr>
            </a:br>
            <a:r>
              <a:rPr lang="zh-TW" altLang="en-US" sz="3600" dirty="0">
                <a:ea typeface="新細明體" pitchFamily="18" charset="-120"/>
              </a:rPr>
              <a:t>		</a:t>
            </a:r>
            <a:r>
              <a:rPr lang="en-US" altLang="zh-TW" sz="3600" dirty="0">
                <a:ea typeface="新細明體" pitchFamily="18" charset="-120"/>
              </a:rPr>
              <a:t>2. </a:t>
            </a:r>
            <a:r>
              <a:rPr lang="zh-TW" altLang="en-US" sz="3600" dirty="0">
                <a:ea typeface="新細明體" pitchFamily="18" charset="-120"/>
              </a:rPr>
              <a:t>進</a:t>
            </a:r>
            <a:r>
              <a:rPr lang="zh-TW" altLang="en-US" sz="3600" dirty="0" smtClean="0">
                <a:ea typeface="新細明體" pitchFamily="18" charset="-120"/>
              </a:rPr>
              <a:t>行演講</a:t>
            </a:r>
            <a:r>
              <a:rPr lang="zh-TW" altLang="en-US" sz="3600" dirty="0">
                <a:ea typeface="新細明體" pitchFamily="18" charset="-120"/>
              </a:rPr>
              <a:t/>
            </a:r>
            <a:br>
              <a:rPr lang="zh-TW" altLang="en-US" sz="3600" dirty="0">
                <a:ea typeface="新細明體" pitchFamily="18" charset="-120"/>
              </a:rPr>
            </a:br>
            <a:r>
              <a:rPr lang="zh-TW" altLang="en-US" sz="3600" dirty="0">
                <a:ea typeface="新細明體" pitchFamily="18" charset="-120"/>
              </a:rPr>
              <a:t>		</a:t>
            </a:r>
            <a:r>
              <a:rPr lang="en-US" altLang="zh-TW" sz="3600" dirty="0">
                <a:ea typeface="新細明體" pitchFamily="18" charset="-120"/>
              </a:rPr>
              <a:t>3. </a:t>
            </a:r>
            <a:r>
              <a:rPr lang="zh-TW" altLang="en-US" sz="3600" dirty="0">
                <a:ea typeface="新細明體" pitchFamily="18" charset="-120"/>
              </a:rPr>
              <a:t>總</a:t>
            </a:r>
            <a:r>
              <a:rPr lang="zh-TW" altLang="en-US" sz="3600" dirty="0" smtClean="0">
                <a:ea typeface="新細明體" pitchFamily="18" charset="-120"/>
              </a:rPr>
              <a:t>結內</a:t>
            </a:r>
            <a:r>
              <a:rPr lang="zh-TW" altLang="en-US" sz="3600" dirty="0">
                <a:ea typeface="新細明體" pitchFamily="18" charset="-120"/>
              </a:rPr>
              <a:t>容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3600" dirty="0">
                <a:ea typeface="新細明體" pitchFamily="18" charset="-120"/>
              </a:rPr>
              <a:t>簡潔而專業的投影片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3600" dirty="0" smtClean="0">
                <a:ea typeface="新細明體" pitchFamily="18" charset="-120"/>
              </a:rPr>
              <a:t>反覆練習</a:t>
            </a:r>
            <a:endParaRPr lang="en-US" altLang="zh-TW" sz="3600" dirty="0" smtClean="0"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3600" dirty="0" smtClean="0">
                <a:ea typeface="新細明體" pitchFamily="18" charset="-120"/>
              </a:rPr>
              <a:t>正</a:t>
            </a:r>
            <a:r>
              <a:rPr lang="zh-TW" altLang="en-US" sz="3600" dirty="0">
                <a:ea typeface="新細明體" pitchFamily="18" charset="-120"/>
              </a:rPr>
              <a:t>式彩排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3600" dirty="0" smtClean="0">
                <a:ea typeface="新細明體" pitchFamily="18" charset="-120"/>
              </a:rPr>
              <a:t>預備如何回</a:t>
            </a:r>
            <a:r>
              <a:rPr lang="zh-TW" altLang="en-US" sz="3600" dirty="0">
                <a:ea typeface="新細明體" pitchFamily="18" charset="-120"/>
              </a:rPr>
              <a:t>答聽眾提問</a:t>
            </a:r>
          </a:p>
        </p:txBody>
      </p:sp>
    </p:spTree>
    <p:extLst>
      <p:ext uri="{BB962C8B-B14F-4D97-AF65-F5344CB8AC3E}">
        <p14:creationId xmlns:p14="http://schemas.microsoft.com/office/powerpoint/2010/main" val="7957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6000" dirty="0">
                <a:ea typeface="新細明體" pitchFamily="18" charset="-120"/>
              </a:rPr>
              <a:t>大綱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74848" y="2060848"/>
            <a:ext cx="8229600" cy="4389120"/>
          </a:xfrm>
        </p:spPr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ea typeface="新細明體" pitchFamily="18" charset="-120"/>
              </a:rPr>
              <a:t>基本概念</a:t>
            </a:r>
            <a:endParaRPr lang="zh-TW" altLang="en-US" sz="4400" dirty="0">
              <a:solidFill>
                <a:schemeClr val="bg1">
                  <a:lumMod val="65000"/>
                </a:schemeClr>
              </a:solidFill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演講前</a:t>
            </a: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的準備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組</a:t>
            </a:r>
            <a:r>
              <a:rPr lang="zh-TW" altLang="en-US" sz="4400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織演講內</a:t>
            </a: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容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如何</a:t>
            </a:r>
            <a:r>
              <a:rPr lang="zh-TW" altLang="en-US" sz="4400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作演講</a:t>
            </a:r>
            <a:endParaRPr lang="zh-TW" altLang="en-US" sz="4400" dirty="0">
              <a:solidFill>
                <a:schemeClr val="bg1">
                  <a:lumMod val="65000"/>
                </a:schemeClr>
              </a:solidFill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完</a:t>
            </a:r>
            <a:r>
              <a:rPr lang="zh-TW" altLang="en-US" sz="4400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成演講後</a:t>
            </a:r>
            <a:endParaRPr lang="zh-TW" altLang="en-US" sz="4400" dirty="0">
              <a:solidFill>
                <a:schemeClr val="bg1">
                  <a:lumMod val="65000"/>
                </a:schemeClr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365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39825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 dirty="0">
                <a:ea typeface="新細明體" pitchFamily="18" charset="-120"/>
              </a:rPr>
              <a:t>基本概念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 smtClean="0">
                <a:latin typeface="+mn-ea"/>
              </a:rPr>
              <a:t>演講是</a:t>
            </a:r>
            <a:r>
              <a:rPr lang="zh-TW" altLang="en-US" sz="4000" dirty="0">
                <a:latin typeface="+mn-ea"/>
              </a:rPr>
              <a:t>難得的機</a:t>
            </a:r>
            <a:r>
              <a:rPr lang="zh-TW" altLang="en-US" sz="4000" dirty="0" smtClean="0">
                <a:latin typeface="+mn-ea"/>
              </a:rPr>
              <a:t>會</a:t>
            </a:r>
            <a:endParaRPr lang="en-US" altLang="zh-TW" sz="4000" dirty="0" smtClean="0">
              <a:latin typeface="+mn-ea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zh-TW" altLang="en-US" sz="4000" dirty="0">
                <a:latin typeface="+mn-ea"/>
              </a:rPr>
              <a:t>演講是</a:t>
            </a:r>
            <a:r>
              <a:rPr lang="zh-TW" altLang="en-US" sz="4000" dirty="0">
                <a:solidFill>
                  <a:srgbClr val="FF0000"/>
                </a:solidFill>
                <a:latin typeface="+mn-ea"/>
              </a:rPr>
              <a:t>「完全」</a:t>
            </a:r>
            <a:r>
              <a:rPr lang="zh-TW" altLang="en-US" sz="4000" dirty="0">
                <a:latin typeface="+mn-ea"/>
              </a:rPr>
              <a:t>可以演練的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altLang="zh-CN" sz="4000" dirty="0" smtClean="0">
                <a:ea typeface="SimSun" pitchFamily="2" charset="-122"/>
              </a:rPr>
              <a:t>KISS </a:t>
            </a:r>
            <a:r>
              <a:rPr lang="zh-TW" altLang="en-US" sz="4000" dirty="0">
                <a:ea typeface="新細明體" pitchFamily="18" charset="-120"/>
              </a:rPr>
              <a:t>原</a:t>
            </a:r>
            <a:r>
              <a:rPr lang="zh-TW" altLang="en-US" sz="4000" dirty="0" smtClean="0">
                <a:ea typeface="新細明體" pitchFamily="18" charset="-120"/>
              </a:rPr>
              <a:t>則</a:t>
            </a:r>
            <a:endParaRPr lang="en-US" altLang="zh-TW" sz="4000" dirty="0" smtClean="0">
              <a:ea typeface="新細明體" pitchFamily="18" charset="-12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zh-TW" sz="3800" dirty="0" smtClean="0">
                <a:solidFill>
                  <a:srgbClr val="FF0000"/>
                </a:solidFill>
                <a:ea typeface="新細明體" pitchFamily="18" charset="-120"/>
              </a:rPr>
              <a:t>K</a:t>
            </a:r>
            <a:r>
              <a:rPr lang="en-US" altLang="zh-CN" sz="3800" dirty="0" smtClean="0">
                <a:solidFill>
                  <a:srgbClr val="FF0000"/>
                </a:solidFill>
                <a:ea typeface="SimSun" pitchFamily="2" charset="-122"/>
              </a:rPr>
              <a:t>eep </a:t>
            </a:r>
            <a:r>
              <a:rPr lang="en-US" altLang="zh-CN" sz="3800" dirty="0">
                <a:solidFill>
                  <a:srgbClr val="FF0000"/>
                </a:solidFill>
                <a:ea typeface="SimSun" pitchFamily="2" charset="-122"/>
              </a:rPr>
              <a:t>it short and </a:t>
            </a:r>
            <a:r>
              <a:rPr lang="en-US" altLang="zh-CN" sz="3800" dirty="0" smtClean="0">
                <a:solidFill>
                  <a:srgbClr val="FF0000"/>
                </a:solidFill>
                <a:ea typeface="SimSun" pitchFamily="2" charset="-122"/>
              </a:rPr>
              <a:t>simple </a:t>
            </a:r>
            <a:r>
              <a:rPr lang="en-US" altLang="zh-TW" sz="3800" dirty="0" smtClean="0">
                <a:solidFill>
                  <a:srgbClr val="FF0000"/>
                </a:solidFill>
                <a:ea typeface="SimSun" pitchFamily="2" charset="-122"/>
              </a:rPr>
              <a:t>(</a:t>
            </a:r>
            <a:r>
              <a:rPr lang="zh-TW" altLang="en-US" sz="3800" dirty="0" smtClean="0">
                <a:solidFill>
                  <a:srgbClr val="FF0000"/>
                </a:solidFill>
                <a:ea typeface="SimSun" pitchFamily="2" charset="-122"/>
              </a:rPr>
              <a:t>簡短直接</a:t>
            </a:r>
            <a:r>
              <a:rPr lang="en-US" altLang="zh-TW" sz="3800" dirty="0" smtClean="0">
                <a:solidFill>
                  <a:srgbClr val="FF0000"/>
                </a:solidFill>
                <a:ea typeface="SimSun" pitchFamily="2" charset="-122"/>
              </a:rPr>
              <a:t>)</a:t>
            </a:r>
            <a:endParaRPr lang="en-US" altLang="zh-CN" sz="3800" dirty="0">
              <a:solidFill>
                <a:srgbClr val="FF0000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439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6000" dirty="0">
                <a:ea typeface="新細明體" pitchFamily="18" charset="-120"/>
              </a:rPr>
              <a:t>大綱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74848" y="2060848"/>
            <a:ext cx="8229600" cy="4389120"/>
          </a:xfrm>
        </p:spPr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基本概念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 smtClean="0">
                <a:ea typeface="新細明體" pitchFamily="18" charset="-120"/>
              </a:rPr>
              <a:t>演講前</a:t>
            </a:r>
            <a:r>
              <a:rPr lang="zh-TW" altLang="en-US" sz="4400" dirty="0">
                <a:ea typeface="新細明體" pitchFamily="18" charset="-120"/>
              </a:rPr>
              <a:t>的準備</a:t>
            </a:r>
            <a:endParaRPr lang="zh-TW" altLang="en-US" sz="4400" dirty="0">
              <a:solidFill>
                <a:schemeClr val="bg1">
                  <a:lumMod val="65000"/>
                </a:schemeClr>
              </a:solidFill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組</a:t>
            </a:r>
            <a:r>
              <a:rPr lang="zh-TW" altLang="en-US" sz="4400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織演講內</a:t>
            </a: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容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如何</a:t>
            </a:r>
            <a:r>
              <a:rPr lang="zh-TW" altLang="en-US" sz="4400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作演講</a:t>
            </a:r>
            <a:endParaRPr lang="zh-TW" altLang="en-US" sz="4400" dirty="0">
              <a:solidFill>
                <a:schemeClr val="bg1">
                  <a:lumMod val="65000"/>
                </a:schemeClr>
              </a:solidFill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完</a:t>
            </a:r>
            <a:r>
              <a:rPr lang="zh-TW" altLang="en-US" sz="4400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成演講後</a:t>
            </a:r>
            <a:endParaRPr lang="zh-TW" altLang="en-US" sz="4400" dirty="0">
              <a:solidFill>
                <a:schemeClr val="bg1">
                  <a:lumMod val="65000"/>
                </a:schemeClr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365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 dirty="0">
                <a:ea typeface="新細明體" pitchFamily="18" charset="-120"/>
              </a:rPr>
              <a:t>內容的準備</a:t>
            </a:r>
            <a:r>
              <a:rPr lang="zh-TW" altLang="en-US" sz="5400" dirty="0" smtClean="0">
                <a:ea typeface="新細明體" pitchFamily="18" charset="-120"/>
              </a:rPr>
              <a:t>與篩選</a:t>
            </a:r>
            <a:endParaRPr lang="zh-TW" altLang="en-US" sz="5400" dirty="0">
              <a:ea typeface="新細明體" pitchFamily="18" charset="-12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064216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sz="4000" dirty="0" smtClean="0">
                <a:ea typeface="新細明體" pitchFamily="18" charset="-120"/>
              </a:rPr>
              <a:t>演講的</a:t>
            </a:r>
            <a:r>
              <a:rPr lang="zh-TW" altLang="en-US" sz="4000" dirty="0">
                <a:ea typeface="新細明體" pitchFamily="18" charset="-120"/>
              </a:rPr>
              <a:t>目</a:t>
            </a:r>
            <a:r>
              <a:rPr lang="zh-TW" altLang="en-US" sz="4000" dirty="0" smtClean="0">
                <a:ea typeface="新細明體" pitchFamily="18" charset="-120"/>
              </a:rPr>
              <a:t>的</a:t>
            </a:r>
            <a:endParaRPr lang="en-US" altLang="zh-TW" sz="4000" dirty="0" smtClean="0"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altLang="zh-TW" sz="4000" dirty="0"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sz="4000" dirty="0" smtClean="0">
                <a:ea typeface="新細明體" pitchFamily="18" charset="-120"/>
              </a:rPr>
              <a:t>內容充實，能引</a:t>
            </a:r>
            <a:r>
              <a:rPr lang="zh-TW" altLang="en-US" sz="4000" dirty="0">
                <a:ea typeface="新細明體" pitchFamily="18" charset="-120"/>
              </a:rPr>
              <a:t>起聽</a:t>
            </a:r>
            <a:r>
              <a:rPr lang="zh-TW" altLang="en-US" sz="4000" dirty="0" smtClean="0">
                <a:ea typeface="新細明體" pitchFamily="18" charset="-120"/>
              </a:rPr>
              <a:t>眾興</a:t>
            </a:r>
            <a:r>
              <a:rPr lang="zh-TW" altLang="en-US" sz="4000" dirty="0">
                <a:ea typeface="新細明體" pitchFamily="18" charset="-120"/>
              </a:rPr>
              <a:t>趣</a:t>
            </a:r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zh-TW" altLang="en-US" sz="4000" dirty="0">
              <a:ea typeface="新細明體" pitchFamily="18" charset="-120"/>
            </a:endParaRPr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聽眾是什麼人</a:t>
            </a:r>
            <a:r>
              <a:rPr lang="en-US" altLang="zh-TW" sz="4000" dirty="0">
                <a:ea typeface="新細明體" pitchFamily="18" charset="-120"/>
              </a:rPr>
              <a:t>?       </a:t>
            </a:r>
            <a:r>
              <a:rPr lang="en-US" altLang="zh-TW" sz="4000" dirty="0">
                <a:solidFill>
                  <a:srgbClr val="FF0000"/>
                </a:solidFill>
                <a:ea typeface="新細明體" pitchFamily="18" charset="-120"/>
              </a:rPr>
              <a:t>“</a:t>
            </a:r>
            <a:r>
              <a:rPr lang="zh-TW" altLang="en-US" sz="4000" dirty="0">
                <a:solidFill>
                  <a:srgbClr val="FF0000"/>
                </a:solidFill>
                <a:ea typeface="新細明體" pitchFamily="18" charset="-120"/>
              </a:rPr>
              <a:t>同理心</a:t>
            </a:r>
            <a:r>
              <a:rPr lang="en-US" altLang="zh-TW" sz="4000" dirty="0">
                <a:solidFill>
                  <a:srgbClr val="FF0000"/>
                </a:solidFill>
                <a:ea typeface="新細明體" pitchFamily="18" charset="-120"/>
              </a:rPr>
              <a:t>”</a:t>
            </a:r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altLang="zh-TW" sz="4000" dirty="0">
              <a:ea typeface="新細明體" pitchFamily="18" charset="-120"/>
            </a:endParaRPr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sz="4000" dirty="0">
                <a:ea typeface="新細明體" pitchFamily="18" charset="-120"/>
              </a:rPr>
              <a:t>時間有多少</a:t>
            </a:r>
            <a:r>
              <a:rPr lang="en-US" altLang="zh-TW" sz="4000" dirty="0">
                <a:ea typeface="新細明體" pitchFamily="18" charset="-120"/>
              </a:rPr>
              <a:t>?           </a:t>
            </a:r>
            <a:r>
              <a:rPr lang="en-US" altLang="zh-TW" sz="4000" dirty="0">
                <a:solidFill>
                  <a:srgbClr val="FF0000"/>
                </a:solidFill>
                <a:ea typeface="新細明體" pitchFamily="18" charset="-120"/>
              </a:rPr>
              <a:t>“</a:t>
            </a:r>
            <a:r>
              <a:rPr lang="zh-TW" altLang="en-US" sz="4000" dirty="0">
                <a:solidFill>
                  <a:srgbClr val="FF0000"/>
                </a:solidFill>
                <a:ea typeface="新細明體" pitchFamily="18" charset="-120"/>
              </a:rPr>
              <a:t>內容細節</a:t>
            </a:r>
            <a:r>
              <a:rPr lang="en-US" altLang="zh-TW" sz="4000" dirty="0">
                <a:solidFill>
                  <a:srgbClr val="FF0000"/>
                </a:solidFill>
                <a:ea typeface="新細明體" pitchFamily="18" charset="-120"/>
              </a:rPr>
              <a:t>”</a:t>
            </a:r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altLang="zh-TW" sz="40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044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6000" dirty="0">
                <a:ea typeface="新細明體" pitchFamily="18" charset="-120"/>
              </a:rPr>
              <a:t>大綱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74848" y="2060848"/>
            <a:ext cx="8229600" cy="4389120"/>
          </a:xfrm>
        </p:spPr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基本概念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演講前</a:t>
            </a: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的準備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ea typeface="新細明體" pitchFamily="18" charset="-120"/>
              </a:rPr>
              <a:t>組</a:t>
            </a:r>
            <a:r>
              <a:rPr lang="zh-TW" altLang="en-US" sz="4400" dirty="0" smtClean="0">
                <a:ea typeface="新細明體" pitchFamily="18" charset="-120"/>
              </a:rPr>
              <a:t>織演講內</a:t>
            </a:r>
            <a:r>
              <a:rPr lang="zh-TW" altLang="en-US" sz="4400" dirty="0">
                <a:ea typeface="新細明體" pitchFamily="18" charset="-120"/>
              </a:rPr>
              <a:t>容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如何</a:t>
            </a:r>
            <a:r>
              <a:rPr lang="zh-TW" altLang="en-US" sz="4400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作演講</a:t>
            </a:r>
            <a:endParaRPr lang="zh-TW" altLang="en-US" sz="4400" dirty="0">
              <a:solidFill>
                <a:schemeClr val="bg1">
                  <a:lumMod val="65000"/>
                </a:schemeClr>
              </a:solidFill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400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完</a:t>
            </a:r>
            <a:r>
              <a:rPr lang="zh-TW" altLang="en-US" sz="4400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成演講後</a:t>
            </a:r>
            <a:endParaRPr lang="zh-TW" altLang="en-US" sz="4400" dirty="0">
              <a:solidFill>
                <a:schemeClr val="bg1">
                  <a:lumMod val="65000"/>
                </a:schemeClr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365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TW" altLang="en-US" sz="5400" dirty="0">
                <a:ea typeface="新細明體" pitchFamily="18" charset="-120"/>
              </a:rPr>
              <a:t>演講的流</a:t>
            </a:r>
            <a:r>
              <a:rPr lang="zh-TW" altLang="en-US" sz="5400" dirty="0" smtClean="0">
                <a:ea typeface="新細明體" pitchFamily="18" charset="-120"/>
              </a:rPr>
              <a:t>程</a:t>
            </a:r>
            <a:endParaRPr lang="zh-TW" altLang="en-US" sz="5400" dirty="0">
              <a:ea typeface="新細明體" pitchFamily="18" charset="-12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060848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zh-TW" sz="4000" dirty="0" smtClean="0">
                <a:ea typeface="新細明體" pitchFamily="18" charset="-120"/>
              </a:rPr>
              <a:t>1. </a:t>
            </a:r>
            <a:r>
              <a:rPr lang="zh-TW" altLang="en-US" sz="4000" dirty="0" smtClean="0">
                <a:ea typeface="新細明體" pitchFamily="18" charset="-120"/>
              </a:rPr>
              <a:t>介</a:t>
            </a:r>
            <a:r>
              <a:rPr lang="zh-TW" altLang="en-US" sz="4000" dirty="0">
                <a:ea typeface="新細明體" pitchFamily="18" charset="-120"/>
              </a:rPr>
              <a:t>紹</a:t>
            </a:r>
            <a:r>
              <a:rPr lang="zh-TW" altLang="en-US" sz="4000" dirty="0" smtClean="0">
                <a:ea typeface="新細明體" pitchFamily="18" charset="-120"/>
              </a:rPr>
              <a:t>內容</a:t>
            </a:r>
            <a:endParaRPr lang="en-US" altLang="zh-TW" sz="4000" dirty="0" smtClean="0">
              <a:ea typeface="新細明體" pitchFamily="18" charset="-120"/>
            </a:endParaRPr>
          </a:p>
          <a:p>
            <a:pPr marL="0" indent="0">
              <a:buNone/>
              <a:defRPr/>
            </a:pPr>
            <a:r>
              <a:rPr lang="en-US" altLang="zh-TW" sz="4000" dirty="0" smtClean="0">
                <a:ea typeface="新細明體" pitchFamily="18" charset="-120"/>
              </a:rPr>
              <a:t>2. </a:t>
            </a:r>
            <a:r>
              <a:rPr lang="zh-TW" altLang="en-US" sz="4000" dirty="0" smtClean="0">
                <a:ea typeface="新細明體" pitchFamily="18" charset="-120"/>
              </a:rPr>
              <a:t>進行演講</a:t>
            </a:r>
            <a:r>
              <a:rPr lang="zh-TW" altLang="en-US" sz="4000" dirty="0">
                <a:ea typeface="新細明體" pitchFamily="18" charset="-120"/>
              </a:rPr>
              <a:t/>
            </a:r>
            <a:br>
              <a:rPr lang="zh-TW" altLang="en-US" sz="4000" dirty="0">
                <a:ea typeface="新細明體" pitchFamily="18" charset="-120"/>
              </a:rPr>
            </a:br>
            <a:r>
              <a:rPr lang="en-US" altLang="zh-TW" sz="4000" dirty="0">
                <a:ea typeface="新細明體" pitchFamily="18" charset="-120"/>
              </a:rPr>
              <a:t>3</a:t>
            </a:r>
            <a:r>
              <a:rPr lang="en-US" altLang="zh-TW" sz="4000" dirty="0" smtClean="0">
                <a:ea typeface="新細明體" pitchFamily="18" charset="-120"/>
              </a:rPr>
              <a:t>. </a:t>
            </a:r>
            <a:r>
              <a:rPr lang="zh-TW" altLang="en-US" sz="4000" dirty="0" smtClean="0">
                <a:ea typeface="新細明體" pitchFamily="18" charset="-120"/>
              </a:rPr>
              <a:t>總結內</a:t>
            </a:r>
            <a:r>
              <a:rPr lang="zh-TW" altLang="en-US" sz="4000" dirty="0">
                <a:ea typeface="新細明體" pitchFamily="18" charset="-120"/>
              </a:rPr>
              <a:t>容</a:t>
            </a:r>
            <a:endParaRPr lang="en-US" altLang="zh-TW" sz="40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91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 dirty="0">
                <a:ea typeface="新細明體" pitchFamily="18" charset="-120"/>
              </a:rPr>
              <a:t>投影片的準備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 smtClean="0">
                <a:ea typeface="新細明體" pitchFamily="18" charset="-120"/>
              </a:rPr>
              <a:t>在最初幾張</a:t>
            </a:r>
            <a:r>
              <a:rPr lang="zh-TW" altLang="en-US" sz="4000" dirty="0">
                <a:ea typeface="新細明體" pitchFamily="18" charset="-120"/>
              </a:rPr>
              <a:t>投影</a:t>
            </a:r>
            <a:r>
              <a:rPr lang="zh-TW" altLang="en-US" sz="4000" dirty="0" smtClean="0">
                <a:ea typeface="新細明體" pitchFamily="18" charset="-120"/>
              </a:rPr>
              <a:t>片內</a:t>
            </a:r>
            <a:r>
              <a:rPr lang="zh-TW" altLang="en-US" sz="4000" dirty="0">
                <a:ea typeface="新細明體" pitchFamily="18" charset="-120"/>
              </a:rPr>
              <a:t>帶</a:t>
            </a:r>
            <a:r>
              <a:rPr lang="zh-TW" altLang="en-US" sz="4000" dirty="0" smtClean="0">
                <a:ea typeface="新細明體" pitchFamily="18" charset="-120"/>
              </a:rPr>
              <a:t>出主旨</a:t>
            </a:r>
            <a:endParaRPr lang="en-US" altLang="zh-TW" sz="4000" dirty="0" smtClean="0">
              <a:ea typeface="新細明體" pitchFamily="18" charset="-12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zh-TW" altLang="en-US" sz="3800" dirty="0" smtClean="0">
                <a:ea typeface="新細明體" pitchFamily="18" charset="-120"/>
              </a:rPr>
              <a:t>標題</a:t>
            </a:r>
            <a:r>
              <a:rPr lang="zh-TW" altLang="en-US" sz="4000" dirty="0" smtClean="0">
                <a:latin typeface="+mn-ea"/>
              </a:rPr>
              <a:t>、大綱、目的、 </a:t>
            </a:r>
            <a:r>
              <a:rPr lang="en-US" altLang="zh-TW" sz="4000" dirty="0" smtClean="0">
                <a:ea typeface="新細明體" pitchFamily="18" charset="-120"/>
              </a:rPr>
              <a:t>……</a:t>
            </a:r>
            <a:endParaRPr lang="zh-TW" altLang="en-US" sz="3800" dirty="0"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zh-TW" altLang="en-US" sz="4000" dirty="0">
              <a:ea typeface="新細明體" pitchFamily="18" charset="-12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zh-TW" altLang="en-US" sz="4000" dirty="0" smtClean="0">
                <a:ea typeface="新細明體" pitchFamily="18" charset="-120"/>
              </a:rPr>
              <a:t>將</a:t>
            </a:r>
            <a:r>
              <a:rPr lang="zh-TW" altLang="en-US" sz="4000" dirty="0" smtClean="0">
                <a:solidFill>
                  <a:srgbClr val="FF0000"/>
                </a:solidFill>
                <a:ea typeface="新細明體" pitchFamily="18" charset="-120"/>
              </a:rPr>
              <a:t>最</a:t>
            </a:r>
            <a:r>
              <a:rPr lang="zh-TW" altLang="en-US" sz="4000" dirty="0">
                <a:solidFill>
                  <a:srgbClr val="FF0000"/>
                </a:solidFill>
                <a:ea typeface="新細明體" pitchFamily="18" charset="-120"/>
              </a:rPr>
              <a:t>重要的訊息</a:t>
            </a:r>
            <a:r>
              <a:rPr lang="zh-TW" altLang="en-US" sz="4000" dirty="0">
                <a:ea typeface="新細明體" pitchFamily="18" charset="-120"/>
              </a:rPr>
              <a:t>再次呈現在最後一張投</a:t>
            </a:r>
            <a:r>
              <a:rPr lang="zh-TW" altLang="en-US" sz="4000" dirty="0" smtClean="0">
                <a:ea typeface="新細明體" pitchFamily="18" charset="-120"/>
              </a:rPr>
              <a:t>影片內</a:t>
            </a:r>
            <a:endParaRPr lang="en-US" altLang="zh-TW" sz="4000" dirty="0" smtClean="0">
              <a:ea typeface="新細明體" pitchFamily="18" charset="-12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zh-TW" altLang="en-US" sz="3800" dirty="0" smtClean="0">
                <a:ea typeface="新細明體" pitchFamily="18" charset="-120"/>
              </a:rPr>
              <a:t>突顯主旨</a:t>
            </a:r>
            <a:endParaRPr lang="zh-TW" altLang="en-US" sz="38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33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318</TotalTime>
  <Words>608</Words>
  <Application>Microsoft Office PowerPoint</Application>
  <PresentationFormat>On-screen Show (4:3)</PresentationFormat>
  <Paragraphs>151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演講技巧 Presentation Skills</vt:lpstr>
      <vt:lpstr>大綱</vt:lpstr>
      <vt:lpstr>大綱</vt:lpstr>
      <vt:lpstr>基本概念</vt:lpstr>
      <vt:lpstr>大綱</vt:lpstr>
      <vt:lpstr>內容的準備與篩選</vt:lpstr>
      <vt:lpstr>大綱</vt:lpstr>
      <vt:lpstr>演講的流程</vt:lpstr>
      <vt:lpstr>投影片的準備</vt:lpstr>
      <vt:lpstr>投影片的注意事項</vt:lpstr>
      <vt:lpstr>投影片</vt:lpstr>
      <vt:lpstr>投影片</vt:lpstr>
      <vt:lpstr>大綱</vt:lpstr>
      <vt:lpstr>緊張的情緒</vt:lpstr>
      <vt:lpstr>聲線</vt:lpstr>
      <vt:lpstr>切忌照本宣讀</vt:lpstr>
      <vt:lpstr>掌握節奏</vt:lpstr>
      <vt:lpstr>身體語言</vt:lpstr>
      <vt:lpstr>面部表情</vt:lpstr>
      <vt:lpstr>使用手勢</vt:lpstr>
      <vt:lpstr>眼神接觸</vt:lpstr>
      <vt:lpstr>演講也有互動</vt:lpstr>
      <vt:lpstr>練習、練習、再練習</vt:lpstr>
      <vt:lpstr>練習的優點</vt:lpstr>
      <vt:lpstr>正式彩排</vt:lpstr>
      <vt:lpstr>大綱</vt:lpstr>
      <vt:lpstr>問答環節 (Q &amp; A)</vt:lpstr>
      <vt:lpstr>總結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口頭報告技巧 Presentation Skills</dc:title>
  <dc:creator>installer</dc:creator>
  <cp:lastModifiedBy>SEEM</cp:lastModifiedBy>
  <cp:revision>111</cp:revision>
  <dcterms:created xsi:type="dcterms:W3CDTF">2015-06-02T05:59:06Z</dcterms:created>
  <dcterms:modified xsi:type="dcterms:W3CDTF">2015-06-04T07:10:40Z</dcterms:modified>
</cp:coreProperties>
</file>